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3" r:id="rId1"/>
  </p:sldMasterIdLst>
  <p:notesMasterIdLst>
    <p:notesMasterId r:id="rId19"/>
  </p:notesMasterIdLst>
  <p:sldIdLst>
    <p:sldId id="256" r:id="rId2"/>
    <p:sldId id="257" r:id="rId3"/>
    <p:sldId id="259" r:id="rId4"/>
    <p:sldId id="258" r:id="rId5"/>
    <p:sldId id="260" r:id="rId6"/>
    <p:sldId id="269" r:id="rId7"/>
    <p:sldId id="261" r:id="rId8"/>
    <p:sldId id="262" r:id="rId9"/>
    <p:sldId id="264" r:id="rId10"/>
    <p:sldId id="270" r:id="rId11"/>
    <p:sldId id="265" r:id="rId12"/>
    <p:sldId id="266" r:id="rId13"/>
    <p:sldId id="267" r:id="rId14"/>
    <p:sldId id="263" r:id="rId15"/>
    <p:sldId id="268" r:id="rId16"/>
    <p:sldId id="271" r:id="rId17"/>
    <p:sldId id="272" r:id="rId18"/>
  </p:sldIdLst>
  <p:sldSz cx="9144000" cy="6858000" type="screen4x3"/>
  <p:notesSz cx="6858000" cy="99456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80202"/>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26" d="100"/>
          <a:sy n="126" d="100"/>
        </p:scale>
        <p:origin x="-119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971800" cy="497284"/>
          </a:xfrm>
          <a:prstGeom prst="rect">
            <a:avLst/>
          </a:prstGeom>
        </p:spPr>
        <p:txBody>
          <a:bodyPr vert="horz" lIns="91440" tIns="45720" rIns="91440" bIns="45720" rtlCol="0"/>
          <a:lstStyle>
            <a:lvl1pPr algn="l">
              <a:defRPr sz="1200"/>
            </a:lvl1pPr>
          </a:lstStyle>
          <a:p>
            <a:endParaRPr lang="de-DE" dirty="0"/>
          </a:p>
        </p:txBody>
      </p:sp>
      <p:sp>
        <p:nvSpPr>
          <p:cNvPr id="3" name="Datumsplatzhalter 2"/>
          <p:cNvSpPr>
            <a:spLocks noGrp="1"/>
          </p:cNvSpPr>
          <p:nvPr>
            <p:ph type="dt" idx="1"/>
          </p:nvPr>
        </p:nvSpPr>
        <p:spPr>
          <a:xfrm>
            <a:off x="3884613" y="0"/>
            <a:ext cx="2971800" cy="497284"/>
          </a:xfrm>
          <a:prstGeom prst="rect">
            <a:avLst/>
          </a:prstGeom>
        </p:spPr>
        <p:txBody>
          <a:bodyPr vert="horz" lIns="91440" tIns="45720" rIns="91440" bIns="45720" rtlCol="0"/>
          <a:lstStyle>
            <a:lvl1pPr algn="r">
              <a:defRPr sz="1200"/>
            </a:lvl1pPr>
          </a:lstStyle>
          <a:p>
            <a:fld id="{49533F0D-8564-F347-9124-089526DD358E}" type="datetimeFigureOut">
              <a:rPr lang="de-DE" smtClean="0"/>
              <a:pPr/>
              <a:t>02.02.2015</a:t>
            </a:fld>
            <a:endParaRPr lang="de-DE" dirty="0"/>
          </a:p>
        </p:txBody>
      </p:sp>
      <p:sp>
        <p:nvSpPr>
          <p:cNvPr id="4" name="Folienbildplatzhalter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1440" tIns="45720" rIns="91440" bIns="45720" rtlCol="0" anchor="ctr"/>
          <a:lstStyle/>
          <a:p>
            <a:endParaRPr lang="de-DE" dirty="0"/>
          </a:p>
        </p:txBody>
      </p:sp>
      <p:sp>
        <p:nvSpPr>
          <p:cNvPr id="5" name="Notizenplatzhalter 4"/>
          <p:cNvSpPr>
            <a:spLocks noGrp="1"/>
          </p:cNvSpPr>
          <p:nvPr>
            <p:ph type="body" sz="quarter" idx="3"/>
          </p:nvPr>
        </p:nvSpPr>
        <p:spPr>
          <a:xfrm>
            <a:off x="685800" y="4724202"/>
            <a:ext cx="5486400" cy="4475560"/>
          </a:xfrm>
          <a:prstGeom prst="rect">
            <a:avLst/>
          </a:prstGeom>
        </p:spPr>
        <p:txBody>
          <a:bodyPr vert="horz" lIns="91440" tIns="45720" rIns="91440" bIns="45720" rtlCol="0"/>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446678"/>
            <a:ext cx="2971800" cy="497284"/>
          </a:xfrm>
          <a:prstGeom prst="rect">
            <a:avLst/>
          </a:prstGeom>
        </p:spPr>
        <p:txBody>
          <a:bodyPr vert="horz" lIns="91440" tIns="45720" rIns="91440" bIns="45720" rtlCol="0" anchor="b"/>
          <a:lstStyle>
            <a:lvl1pPr algn="l">
              <a:defRPr sz="1200"/>
            </a:lvl1pPr>
          </a:lstStyle>
          <a:p>
            <a:endParaRPr lang="de-DE" dirty="0"/>
          </a:p>
        </p:txBody>
      </p:sp>
      <p:sp>
        <p:nvSpPr>
          <p:cNvPr id="7" name="Foliennummernplatzhalter 6"/>
          <p:cNvSpPr>
            <a:spLocks noGrp="1"/>
          </p:cNvSpPr>
          <p:nvPr>
            <p:ph type="sldNum" sz="quarter" idx="5"/>
          </p:nvPr>
        </p:nvSpPr>
        <p:spPr>
          <a:xfrm>
            <a:off x="3884613" y="9446678"/>
            <a:ext cx="2971800" cy="497284"/>
          </a:xfrm>
          <a:prstGeom prst="rect">
            <a:avLst/>
          </a:prstGeom>
        </p:spPr>
        <p:txBody>
          <a:bodyPr vert="horz" lIns="91440" tIns="45720" rIns="91440" bIns="45720" rtlCol="0" anchor="b"/>
          <a:lstStyle>
            <a:lvl1pPr algn="r">
              <a:defRPr sz="1200"/>
            </a:lvl1pPr>
          </a:lstStyle>
          <a:p>
            <a:fld id="{2F20481E-5C28-3140-AB42-358378CB2CE0}" type="slidenum">
              <a:rPr lang="de-DE" smtClean="0"/>
              <a:pPr/>
              <a:t>‹Nr.›</a:t>
            </a:fld>
            <a:endParaRPr lang="de-DE" dirty="0"/>
          </a:p>
        </p:txBody>
      </p:sp>
    </p:spTree>
    <p:extLst>
      <p:ext uri="{BB962C8B-B14F-4D97-AF65-F5344CB8AC3E}">
        <p14:creationId xmlns:p14="http://schemas.microsoft.com/office/powerpoint/2010/main" val="272816590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2F20481E-5C28-3140-AB42-358378CB2CE0}" type="slidenum">
              <a:rPr lang="de-DE" smtClean="0"/>
              <a:pPr/>
              <a:t>1</a:t>
            </a:fld>
            <a:endParaRPr lang="de-DE" dirty="0"/>
          </a:p>
        </p:txBody>
      </p:sp>
    </p:spTree>
    <p:extLst>
      <p:ext uri="{BB962C8B-B14F-4D97-AF65-F5344CB8AC3E}">
        <p14:creationId xmlns:p14="http://schemas.microsoft.com/office/powerpoint/2010/main" val="11140481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Stichwort Pegida</a:t>
            </a:r>
            <a:endParaRPr lang="de-DE" dirty="0"/>
          </a:p>
        </p:txBody>
      </p:sp>
      <p:sp>
        <p:nvSpPr>
          <p:cNvPr id="4" name="Foliennummernplatzhalter 3"/>
          <p:cNvSpPr>
            <a:spLocks noGrp="1"/>
          </p:cNvSpPr>
          <p:nvPr>
            <p:ph type="sldNum" sz="quarter" idx="10"/>
          </p:nvPr>
        </p:nvSpPr>
        <p:spPr/>
        <p:txBody>
          <a:bodyPr/>
          <a:lstStyle/>
          <a:p>
            <a:fld id="{2F20481E-5C28-3140-AB42-358378CB2CE0}" type="slidenum">
              <a:rPr lang="de-DE" smtClean="0"/>
              <a:pPr/>
              <a:t>10</a:t>
            </a:fld>
            <a:endParaRPr lang="de-DE" dirty="0"/>
          </a:p>
        </p:txBody>
      </p:sp>
    </p:spTree>
    <p:extLst>
      <p:ext uri="{BB962C8B-B14F-4D97-AF65-F5344CB8AC3E}">
        <p14:creationId xmlns:p14="http://schemas.microsoft.com/office/powerpoint/2010/main" val="27604562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2F20481E-5C28-3140-AB42-358378CB2CE0}" type="slidenum">
              <a:rPr lang="de-DE" smtClean="0"/>
              <a:pPr/>
              <a:t>11</a:t>
            </a:fld>
            <a:endParaRPr lang="de-DE" dirty="0"/>
          </a:p>
        </p:txBody>
      </p:sp>
    </p:spTree>
    <p:extLst>
      <p:ext uri="{BB962C8B-B14F-4D97-AF65-F5344CB8AC3E}">
        <p14:creationId xmlns:p14="http://schemas.microsoft.com/office/powerpoint/2010/main" val="21869029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2F20481E-5C28-3140-AB42-358378CB2CE0}" type="slidenum">
              <a:rPr lang="de-DE" smtClean="0"/>
              <a:pPr/>
              <a:t>12</a:t>
            </a:fld>
            <a:endParaRPr lang="de-DE" dirty="0"/>
          </a:p>
        </p:txBody>
      </p:sp>
    </p:spTree>
    <p:extLst>
      <p:ext uri="{BB962C8B-B14F-4D97-AF65-F5344CB8AC3E}">
        <p14:creationId xmlns:p14="http://schemas.microsoft.com/office/powerpoint/2010/main" val="34647790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2F20481E-5C28-3140-AB42-358378CB2CE0}" type="slidenum">
              <a:rPr lang="de-DE" smtClean="0"/>
              <a:pPr/>
              <a:t>13</a:t>
            </a:fld>
            <a:endParaRPr lang="de-DE" dirty="0"/>
          </a:p>
        </p:txBody>
      </p:sp>
    </p:spTree>
    <p:extLst>
      <p:ext uri="{BB962C8B-B14F-4D97-AF65-F5344CB8AC3E}">
        <p14:creationId xmlns:p14="http://schemas.microsoft.com/office/powerpoint/2010/main" val="36528815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2F20481E-5C28-3140-AB42-358378CB2CE0}" type="slidenum">
              <a:rPr lang="de-DE" smtClean="0"/>
              <a:pPr/>
              <a:t>14</a:t>
            </a:fld>
            <a:endParaRPr lang="de-DE" dirty="0"/>
          </a:p>
        </p:txBody>
      </p:sp>
    </p:spTree>
    <p:extLst>
      <p:ext uri="{BB962C8B-B14F-4D97-AF65-F5344CB8AC3E}">
        <p14:creationId xmlns:p14="http://schemas.microsoft.com/office/powerpoint/2010/main" val="5970174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2F20481E-5C28-3140-AB42-358378CB2CE0}" type="slidenum">
              <a:rPr lang="de-DE" smtClean="0"/>
              <a:pPr/>
              <a:t>15</a:t>
            </a:fld>
            <a:endParaRPr lang="de-DE" dirty="0"/>
          </a:p>
        </p:txBody>
      </p:sp>
    </p:spTree>
    <p:extLst>
      <p:ext uri="{BB962C8B-B14F-4D97-AF65-F5344CB8AC3E}">
        <p14:creationId xmlns:p14="http://schemas.microsoft.com/office/powerpoint/2010/main" val="33759603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2F20481E-5C28-3140-AB42-358378CB2CE0}" type="slidenum">
              <a:rPr lang="de-DE" smtClean="0"/>
              <a:pPr/>
              <a:t>16</a:t>
            </a:fld>
            <a:endParaRPr lang="de-DE" dirty="0"/>
          </a:p>
        </p:txBody>
      </p:sp>
    </p:spTree>
    <p:extLst>
      <p:ext uri="{BB962C8B-B14F-4D97-AF65-F5344CB8AC3E}">
        <p14:creationId xmlns:p14="http://schemas.microsoft.com/office/powerpoint/2010/main" val="17485793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2F20481E-5C28-3140-AB42-358378CB2CE0}" type="slidenum">
              <a:rPr lang="de-DE" smtClean="0"/>
              <a:pPr/>
              <a:t>17</a:t>
            </a:fld>
            <a:endParaRPr lang="de-DE" dirty="0"/>
          </a:p>
        </p:txBody>
      </p:sp>
    </p:spTree>
    <p:extLst>
      <p:ext uri="{BB962C8B-B14F-4D97-AF65-F5344CB8AC3E}">
        <p14:creationId xmlns:p14="http://schemas.microsoft.com/office/powerpoint/2010/main" val="3919462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2F20481E-5C28-3140-AB42-358378CB2CE0}" type="slidenum">
              <a:rPr lang="de-DE" smtClean="0"/>
              <a:pPr/>
              <a:t>2</a:t>
            </a:fld>
            <a:endParaRPr lang="de-DE" dirty="0"/>
          </a:p>
        </p:txBody>
      </p:sp>
    </p:spTree>
    <p:extLst>
      <p:ext uri="{BB962C8B-B14F-4D97-AF65-F5344CB8AC3E}">
        <p14:creationId xmlns:p14="http://schemas.microsoft.com/office/powerpoint/2010/main" val="16512112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2F20481E-5C28-3140-AB42-358378CB2CE0}" type="slidenum">
              <a:rPr lang="de-DE" smtClean="0"/>
              <a:pPr/>
              <a:t>3</a:t>
            </a:fld>
            <a:endParaRPr lang="de-DE" dirty="0"/>
          </a:p>
        </p:txBody>
      </p:sp>
    </p:spTree>
    <p:extLst>
      <p:ext uri="{BB962C8B-B14F-4D97-AF65-F5344CB8AC3E}">
        <p14:creationId xmlns:p14="http://schemas.microsoft.com/office/powerpoint/2010/main" val="17322641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2F20481E-5C28-3140-AB42-358378CB2CE0}" type="slidenum">
              <a:rPr lang="de-DE" smtClean="0"/>
              <a:pPr/>
              <a:t>4</a:t>
            </a:fld>
            <a:endParaRPr lang="de-DE" dirty="0"/>
          </a:p>
        </p:txBody>
      </p:sp>
    </p:spTree>
    <p:extLst>
      <p:ext uri="{BB962C8B-B14F-4D97-AF65-F5344CB8AC3E}">
        <p14:creationId xmlns:p14="http://schemas.microsoft.com/office/powerpoint/2010/main" val="25453176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Soziale Themen Tagesschau 26. Januar</a:t>
            </a:r>
            <a:r>
              <a:rPr lang="de-DE" baseline="0" dirty="0" smtClean="0"/>
              <a:t> 1995: Beschäftigungs- und Ausbildungspakt / Bekämpfung der Arbeitslosigkeit Bundesregierung, Gewerkschaften und Arbeitgeberverbände; Interview mit dem DGB-Vorsitzenden Schulte, Bau-Steine-Erden Gewerkschaft Lohnforderungen, Kohlepolitik – Demo in Recklinghausen für den Erhalt der Arbeitsplätze, Stellenabbau bei Bosch trotz schwarzer Zahlen 4000 Arbeitnehmer sollen entlassen werden nach Entlassung von 6000 Stellen in den Vorjahren soll sozial verträglich erfolgen, Teuerungsrate und Lohnentwicklung, Sofortprogramm gegen Obdachlosigkeit, </a:t>
            </a:r>
            <a:endParaRPr lang="de-DE" dirty="0"/>
          </a:p>
        </p:txBody>
      </p:sp>
      <p:sp>
        <p:nvSpPr>
          <p:cNvPr id="4" name="Foliennummernplatzhalter 3"/>
          <p:cNvSpPr>
            <a:spLocks noGrp="1"/>
          </p:cNvSpPr>
          <p:nvPr>
            <p:ph type="sldNum" sz="quarter" idx="10"/>
          </p:nvPr>
        </p:nvSpPr>
        <p:spPr/>
        <p:txBody>
          <a:bodyPr/>
          <a:lstStyle/>
          <a:p>
            <a:fld id="{2F20481E-5C28-3140-AB42-358378CB2CE0}" type="slidenum">
              <a:rPr lang="de-DE" smtClean="0"/>
              <a:pPr/>
              <a:t>5</a:t>
            </a:fld>
            <a:endParaRPr lang="de-DE" dirty="0"/>
          </a:p>
        </p:txBody>
      </p:sp>
    </p:spTree>
    <p:extLst>
      <p:ext uri="{BB962C8B-B14F-4D97-AF65-F5344CB8AC3E}">
        <p14:creationId xmlns:p14="http://schemas.microsoft.com/office/powerpoint/2010/main" val="11416933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F20481E-5C28-3140-AB42-358378CB2CE0}" type="slidenum">
              <a:rPr lang="de-DE" smtClean="0"/>
              <a:pPr/>
              <a:t>6</a:t>
            </a:fld>
            <a:endParaRPr lang="de-DE" dirty="0"/>
          </a:p>
        </p:txBody>
      </p:sp>
    </p:spTree>
    <p:extLst>
      <p:ext uri="{BB962C8B-B14F-4D97-AF65-F5344CB8AC3E}">
        <p14:creationId xmlns:p14="http://schemas.microsoft.com/office/powerpoint/2010/main" val="11416933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2F20481E-5C28-3140-AB42-358378CB2CE0}" type="slidenum">
              <a:rPr lang="de-DE" smtClean="0"/>
              <a:pPr/>
              <a:t>7</a:t>
            </a:fld>
            <a:endParaRPr lang="de-DE" dirty="0"/>
          </a:p>
        </p:txBody>
      </p:sp>
    </p:spTree>
    <p:extLst>
      <p:ext uri="{BB962C8B-B14F-4D97-AF65-F5344CB8AC3E}">
        <p14:creationId xmlns:p14="http://schemas.microsoft.com/office/powerpoint/2010/main" val="5666560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2F20481E-5C28-3140-AB42-358378CB2CE0}" type="slidenum">
              <a:rPr lang="de-DE" smtClean="0"/>
              <a:pPr/>
              <a:t>8</a:t>
            </a:fld>
            <a:endParaRPr lang="de-DE" dirty="0"/>
          </a:p>
        </p:txBody>
      </p:sp>
    </p:spTree>
    <p:extLst>
      <p:ext uri="{BB962C8B-B14F-4D97-AF65-F5344CB8AC3E}">
        <p14:creationId xmlns:p14="http://schemas.microsoft.com/office/powerpoint/2010/main" val="5461564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2F20481E-5C28-3140-AB42-358378CB2CE0}" type="slidenum">
              <a:rPr lang="de-DE" smtClean="0"/>
              <a:pPr/>
              <a:t>9</a:t>
            </a:fld>
            <a:endParaRPr lang="de-DE" dirty="0"/>
          </a:p>
        </p:txBody>
      </p:sp>
    </p:spTree>
    <p:extLst>
      <p:ext uri="{BB962C8B-B14F-4D97-AF65-F5344CB8AC3E}">
        <p14:creationId xmlns:p14="http://schemas.microsoft.com/office/powerpoint/2010/main" val="27704387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14" name="Titel 13"/>
          <p:cNvSpPr>
            <a:spLocks noGrp="1"/>
          </p:cNvSpPr>
          <p:nvPr>
            <p:ph type="ctrTitle"/>
          </p:nvPr>
        </p:nvSpPr>
        <p:spPr>
          <a:xfrm>
            <a:off x="1432560" y="359898"/>
            <a:ext cx="7406640" cy="1472184"/>
          </a:xfrm>
        </p:spPr>
        <p:txBody>
          <a:bodyPr anchor="b"/>
          <a:lstStyle>
            <a:lvl1pPr algn="l">
              <a:defRPr/>
            </a:lvl1pPr>
            <a:extLst/>
          </a:lstStyle>
          <a:p>
            <a:r>
              <a:rPr kumimoji="0" lang="de-DE" smtClean="0"/>
              <a:t>Mastertitelformat bearbeiten</a:t>
            </a:r>
            <a:endParaRPr kumimoji="0" lang="en-US"/>
          </a:p>
        </p:txBody>
      </p:sp>
      <p:sp>
        <p:nvSpPr>
          <p:cNvPr id="22" name="Untertitel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de-DE" smtClean="0"/>
              <a:t>Master-Untertitelformat bearbeiten</a:t>
            </a:r>
            <a:endParaRPr kumimoji="0" lang="en-US"/>
          </a:p>
        </p:txBody>
      </p:sp>
      <p:sp>
        <p:nvSpPr>
          <p:cNvPr id="7" name="Datumsplatzhalter 6"/>
          <p:cNvSpPr>
            <a:spLocks noGrp="1"/>
          </p:cNvSpPr>
          <p:nvPr>
            <p:ph type="dt" sz="half" idx="10"/>
          </p:nvPr>
        </p:nvSpPr>
        <p:spPr/>
        <p:txBody>
          <a:bodyPr/>
          <a:lstStyle>
            <a:extLst/>
          </a:lstStyle>
          <a:p>
            <a:fld id="{A2F0292D-1797-49A5-8D2D-8D50C72EF3CC}" type="datetimeFigureOut">
              <a:rPr lang="en-US" smtClean="0"/>
              <a:pPr/>
              <a:t>2/2/2015</a:t>
            </a:fld>
            <a:endParaRPr lang="en-US" dirty="0"/>
          </a:p>
        </p:txBody>
      </p:sp>
      <p:sp>
        <p:nvSpPr>
          <p:cNvPr id="20" name="Fußzeilenplatzhalter 19"/>
          <p:cNvSpPr>
            <a:spLocks noGrp="1"/>
          </p:cNvSpPr>
          <p:nvPr>
            <p:ph type="ftr" sz="quarter" idx="11"/>
          </p:nvPr>
        </p:nvSpPr>
        <p:spPr/>
        <p:txBody>
          <a:bodyPr/>
          <a:lstStyle>
            <a:extLst/>
          </a:lstStyle>
          <a:p>
            <a:endParaRPr lang="en-US" dirty="0"/>
          </a:p>
        </p:txBody>
      </p:sp>
      <p:sp>
        <p:nvSpPr>
          <p:cNvPr id="10" name="Foliennummernplatzhalter 9"/>
          <p:cNvSpPr>
            <a:spLocks noGrp="1"/>
          </p:cNvSpPr>
          <p:nvPr>
            <p:ph type="sldNum" sz="quarter" idx="12"/>
          </p:nvPr>
        </p:nvSpPr>
        <p:spPr/>
        <p:txBody>
          <a:bodyPr/>
          <a:lstStyle>
            <a:extLst/>
          </a:lstStyle>
          <a:p>
            <a:fld id="{D6CC888B-D9F9-4E54-B722-F151A9F45E95}" type="slidenum">
              <a:rPr lang="en-US" smtClean="0"/>
              <a:pPr/>
              <a:t>‹Nr.›</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kumimoji="0" lang="de-DE" smtClean="0"/>
              <a:t>Mastertitelformat bearbeiten</a:t>
            </a:r>
            <a:endParaRPr kumimoji="0" lang="en-US"/>
          </a:p>
        </p:txBody>
      </p:sp>
      <p:sp>
        <p:nvSpPr>
          <p:cNvPr id="3" name="Vertikaler Textplatzhalter 2"/>
          <p:cNvSpPr>
            <a:spLocks noGrp="1"/>
          </p:cNvSpPr>
          <p:nvPr>
            <p:ph type="body" orient="vert" idx="1"/>
          </p:nvPr>
        </p:nvSpPr>
        <p:spPr/>
        <p:txBody>
          <a:bodyPr vert="eaVert"/>
          <a:lstStyle>
            <a:extLst/>
          </a:lstStyle>
          <a:p>
            <a:pPr lvl="0" eaLnBrk="1" latinLnBrk="0" hangingPunct="1"/>
            <a:r>
              <a:rPr lang="de-DE" smtClean="0"/>
              <a:t>Mastertextformat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extLst/>
          </a:lstStyle>
          <a:p>
            <a:fld id="{4251665B-C24A-4702-B522-6A4334602E03}" type="datetimeFigureOut">
              <a:rPr lang="en-US" smtClean="0"/>
              <a:pPr/>
              <a:t>2/2/2015</a:t>
            </a:fld>
            <a:endParaRPr lang="en-US" dirty="0"/>
          </a:p>
        </p:txBody>
      </p:sp>
      <p:sp>
        <p:nvSpPr>
          <p:cNvPr id="5" name="Fußzeilenplatzhalter 4"/>
          <p:cNvSpPr>
            <a:spLocks noGrp="1"/>
          </p:cNvSpPr>
          <p:nvPr>
            <p:ph type="ftr" sz="quarter" idx="11"/>
          </p:nvPr>
        </p:nvSpPr>
        <p:spPr/>
        <p:txBody>
          <a:bodyPr/>
          <a:lstStyle>
            <a:extLst/>
          </a:lstStyle>
          <a:p>
            <a:endParaRPr lang="en-US" dirty="0"/>
          </a:p>
        </p:txBody>
      </p:sp>
      <p:sp>
        <p:nvSpPr>
          <p:cNvPr id="6" name="Foliennummernplatzhalter 5"/>
          <p:cNvSpPr>
            <a:spLocks noGrp="1"/>
          </p:cNvSpPr>
          <p:nvPr>
            <p:ph type="sldNum" sz="quarter" idx="12"/>
          </p:nvPr>
        </p:nvSpPr>
        <p:spPr/>
        <p:txBody>
          <a:bodyPr/>
          <a:lstStyle>
            <a:extLst/>
          </a:lstStyle>
          <a:p>
            <a:fld id="{5FD889E0-CAB2-4699-909D-B9A88D47ACBE}" type="slidenum">
              <a:rPr lang="en-US" smtClean="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858000" y="274639"/>
            <a:ext cx="1828800" cy="5851525"/>
          </a:xfrm>
        </p:spPr>
        <p:txBody>
          <a:bodyPr vert="eaVert"/>
          <a:lstStyle>
            <a:extLst/>
          </a:lstStyle>
          <a:p>
            <a:r>
              <a:rPr kumimoji="0" lang="de-DE" smtClean="0"/>
              <a:t>Mastertitelformat bearbeiten</a:t>
            </a:r>
            <a:endParaRPr kumimoji="0" lang="en-US"/>
          </a:p>
        </p:txBody>
      </p:sp>
      <p:sp>
        <p:nvSpPr>
          <p:cNvPr id="3" name="Vertikaler Textplatzhalter 2"/>
          <p:cNvSpPr>
            <a:spLocks noGrp="1"/>
          </p:cNvSpPr>
          <p:nvPr>
            <p:ph type="body" orient="vert" idx="1"/>
          </p:nvPr>
        </p:nvSpPr>
        <p:spPr>
          <a:xfrm>
            <a:off x="1143000" y="274640"/>
            <a:ext cx="5562600" cy="5851525"/>
          </a:xfrm>
        </p:spPr>
        <p:txBody>
          <a:bodyPr vert="eaVert"/>
          <a:lstStyle>
            <a:extLst/>
          </a:lstStyle>
          <a:p>
            <a:pPr lvl="0" eaLnBrk="1" latinLnBrk="0" hangingPunct="1"/>
            <a:r>
              <a:rPr lang="de-DE" smtClean="0"/>
              <a:t>Mastertextformat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extLst/>
          </a:lstStyle>
          <a:p>
            <a:fld id="{4251665B-C24A-4702-B522-6A4334602E03}" type="datetimeFigureOut">
              <a:rPr lang="en-US" smtClean="0"/>
              <a:pPr/>
              <a:t>2/2/2015</a:t>
            </a:fld>
            <a:endParaRPr lang="en-US" dirty="0"/>
          </a:p>
        </p:txBody>
      </p:sp>
      <p:sp>
        <p:nvSpPr>
          <p:cNvPr id="5" name="Fußzeilenplatzhalter 4"/>
          <p:cNvSpPr>
            <a:spLocks noGrp="1"/>
          </p:cNvSpPr>
          <p:nvPr>
            <p:ph type="ftr" sz="quarter" idx="11"/>
          </p:nvPr>
        </p:nvSpPr>
        <p:spPr/>
        <p:txBody>
          <a:bodyPr/>
          <a:lstStyle>
            <a:extLst/>
          </a:lstStyle>
          <a:p>
            <a:endParaRPr lang="en-US" dirty="0"/>
          </a:p>
        </p:txBody>
      </p:sp>
      <p:sp>
        <p:nvSpPr>
          <p:cNvPr id="6" name="Foliennummernplatzhalter 5"/>
          <p:cNvSpPr>
            <a:spLocks noGrp="1"/>
          </p:cNvSpPr>
          <p:nvPr>
            <p:ph type="sldNum" sz="quarter" idx="12"/>
          </p:nvPr>
        </p:nvSpPr>
        <p:spPr/>
        <p:txBody>
          <a:bodyPr/>
          <a:lstStyle>
            <a:extLst/>
          </a:lstStyle>
          <a:p>
            <a:fld id="{5FD889E0-CAB2-4699-909D-B9A88D47ACBE}" type="slidenum">
              <a:rPr lang="en-US" smtClean="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kumimoji="0" lang="de-DE" smtClean="0"/>
              <a:t>Mastertitelformat bearbeiten</a:t>
            </a:r>
            <a:endParaRPr kumimoji="0" lang="en-US"/>
          </a:p>
        </p:txBody>
      </p:sp>
      <p:sp>
        <p:nvSpPr>
          <p:cNvPr id="3" name="Inhaltsplatzhalter 2"/>
          <p:cNvSpPr>
            <a:spLocks noGrp="1"/>
          </p:cNvSpPr>
          <p:nvPr>
            <p:ph idx="1"/>
          </p:nvPr>
        </p:nvSpPr>
        <p:spPr/>
        <p:txBody>
          <a:bodyPr/>
          <a:lstStyle>
            <a:extLst/>
          </a:lstStyle>
          <a:p>
            <a:pPr lvl="0" eaLnBrk="1" latinLnBrk="0" hangingPunct="1"/>
            <a:r>
              <a:rPr lang="de-DE" smtClean="0"/>
              <a:t>Mastertextformat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extLst/>
          </a:lstStyle>
          <a:p>
            <a:fld id="{4251665B-C24A-4702-B522-6A4334602E03}" type="datetimeFigureOut">
              <a:rPr lang="en-US" smtClean="0"/>
              <a:pPr/>
              <a:t>2/2/2015</a:t>
            </a:fld>
            <a:endParaRPr lang="en-US" dirty="0"/>
          </a:p>
        </p:txBody>
      </p:sp>
      <p:sp>
        <p:nvSpPr>
          <p:cNvPr id="5" name="Fußzeilenplatzhalter 4"/>
          <p:cNvSpPr>
            <a:spLocks noGrp="1"/>
          </p:cNvSpPr>
          <p:nvPr>
            <p:ph type="ftr" sz="quarter" idx="11"/>
          </p:nvPr>
        </p:nvSpPr>
        <p:spPr/>
        <p:txBody>
          <a:bodyPr/>
          <a:lstStyle>
            <a:extLst/>
          </a:lstStyle>
          <a:p>
            <a:endParaRPr lang="en-US" dirty="0"/>
          </a:p>
        </p:txBody>
      </p:sp>
      <p:sp>
        <p:nvSpPr>
          <p:cNvPr id="6" name="Foliennummernplatzhalter 5"/>
          <p:cNvSpPr>
            <a:spLocks noGrp="1"/>
          </p:cNvSpPr>
          <p:nvPr>
            <p:ph type="sldNum" sz="quarter" idx="12"/>
          </p:nvPr>
        </p:nvSpPr>
        <p:spPr/>
        <p:txBody>
          <a:bodyPr/>
          <a:lstStyle>
            <a:extLst/>
          </a:lstStyle>
          <a:p>
            <a:fld id="{5FD889E0-CAB2-4699-909D-B9A88D47ACBE}" type="slidenum">
              <a:rPr lang="en-US" smtClean="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überschrift">
    <p:spTree>
      <p:nvGrpSpPr>
        <p:cNvPr id="1" name=""/>
        <p:cNvGrpSpPr/>
        <p:nvPr/>
      </p:nvGrpSpPr>
      <p:grpSpPr>
        <a:xfrm>
          <a:off x="0" y="0"/>
          <a:ext cx="0" cy="0"/>
          <a:chOff x="0" y="0"/>
          <a:chExt cx="0" cy="0"/>
        </a:xfrm>
      </p:grpSpPr>
      <p:sp>
        <p:nvSpPr>
          <p:cNvPr id="7" name="Rechteck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el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de-DE" smtClean="0"/>
              <a:t>Mastertitelformat bearbeiten</a:t>
            </a:r>
            <a:endParaRPr kumimoji="0" lang="en-US"/>
          </a:p>
        </p:txBody>
      </p:sp>
      <p:sp>
        <p:nvSpPr>
          <p:cNvPr id="3" name="Textplatzhalt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de-DE" smtClean="0"/>
              <a:t>Mastertextformat bearbeiten</a:t>
            </a:r>
          </a:p>
        </p:txBody>
      </p:sp>
      <p:sp>
        <p:nvSpPr>
          <p:cNvPr id="4" name="Datumsplatzhalter 3"/>
          <p:cNvSpPr>
            <a:spLocks noGrp="1"/>
          </p:cNvSpPr>
          <p:nvPr>
            <p:ph type="dt" sz="half" idx="10"/>
          </p:nvPr>
        </p:nvSpPr>
        <p:spPr/>
        <p:txBody>
          <a:bodyPr/>
          <a:lstStyle>
            <a:extLst/>
          </a:lstStyle>
          <a:p>
            <a:fld id="{A2F0292D-1797-49A5-8D2D-8D50C72EF3CC}" type="datetimeFigureOut">
              <a:rPr lang="en-US" smtClean="0"/>
              <a:pPr/>
              <a:t>2/2/2015</a:t>
            </a:fld>
            <a:endParaRPr lang="en-US" dirty="0"/>
          </a:p>
        </p:txBody>
      </p:sp>
      <p:sp>
        <p:nvSpPr>
          <p:cNvPr id="5" name="Fußzeilenplatzhalter 4"/>
          <p:cNvSpPr>
            <a:spLocks noGrp="1"/>
          </p:cNvSpPr>
          <p:nvPr>
            <p:ph type="ftr" sz="quarter" idx="11"/>
          </p:nvPr>
        </p:nvSpPr>
        <p:spPr/>
        <p:txBody>
          <a:bodyPr/>
          <a:lstStyle>
            <a:extLst/>
          </a:lstStyle>
          <a:p>
            <a:endParaRPr lang="en-US" dirty="0"/>
          </a:p>
        </p:txBody>
      </p:sp>
      <p:sp>
        <p:nvSpPr>
          <p:cNvPr id="6" name="Foliennummernplatzhalter 5"/>
          <p:cNvSpPr>
            <a:spLocks noGrp="1"/>
          </p:cNvSpPr>
          <p:nvPr>
            <p:ph type="sldNum" sz="quarter" idx="12"/>
          </p:nvPr>
        </p:nvSpPr>
        <p:spPr/>
        <p:txBody>
          <a:bodyPr/>
          <a:lstStyle>
            <a:extLst/>
          </a:lstStyle>
          <a:p>
            <a:fld id="{D6CC888B-D9F9-4E54-B722-F151A9F45E95}" type="slidenum">
              <a:rPr lang="en-US" smtClean="0"/>
              <a:pPr/>
              <a:t>‹Nr.›</a:t>
            </a:fld>
            <a:endParaRPr lang="en-US" dirty="0"/>
          </a:p>
        </p:txBody>
      </p:sp>
      <p:sp>
        <p:nvSpPr>
          <p:cNvPr id="10" name="Rechteck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1435608" y="274320"/>
            <a:ext cx="7498080" cy="1143000"/>
          </a:xfrm>
        </p:spPr>
        <p:txBody>
          <a:bodyPr/>
          <a:lstStyle>
            <a:extLst/>
          </a:lstStyle>
          <a:p>
            <a:r>
              <a:rPr kumimoji="0" lang="de-DE" smtClean="0"/>
              <a:t>Mastertitelformat bearbeiten</a:t>
            </a:r>
            <a:endParaRPr kumimoji="0" lang="en-US"/>
          </a:p>
        </p:txBody>
      </p:sp>
      <p:sp>
        <p:nvSpPr>
          <p:cNvPr id="3" name="Inhaltsplatzhalt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de-DE" smtClean="0"/>
              <a:t>Mastertextformat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Inhaltsplatzhalt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de-DE" smtClean="0"/>
              <a:t>Mastertextformat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extLst/>
          </a:lstStyle>
          <a:p>
            <a:fld id="{4251665B-C24A-4702-B522-6A4334602E03}" type="datetimeFigureOut">
              <a:rPr lang="en-US" smtClean="0"/>
              <a:pPr/>
              <a:t>2/2/2015</a:t>
            </a:fld>
            <a:endParaRPr lang="en-US" dirty="0"/>
          </a:p>
        </p:txBody>
      </p:sp>
      <p:sp>
        <p:nvSpPr>
          <p:cNvPr id="6" name="Fußzeilenplatzhalter 5"/>
          <p:cNvSpPr>
            <a:spLocks noGrp="1"/>
          </p:cNvSpPr>
          <p:nvPr>
            <p:ph type="ftr" sz="quarter" idx="11"/>
          </p:nvPr>
        </p:nvSpPr>
        <p:spPr/>
        <p:txBody>
          <a:bodyPr/>
          <a:lstStyle>
            <a:extLst/>
          </a:lstStyle>
          <a:p>
            <a:endParaRPr lang="en-US" dirty="0"/>
          </a:p>
        </p:txBody>
      </p:sp>
      <p:sp>
        <p:nvSpPr>
          <p:cNvPr id="7" name="Foliennummernplatzhalter 6"/>
          <p:cNvSpPr>
            <a:spLocks noGrp="1"/>
          </p:cNvSpPr>
          <p:nvPr>
            <p:ph type="sldNum" sz="quarter" idx="12"/>
          </p:nvPr>
        </p:nvSpPr>
        <p:spPr/>
        <p:txBody>
          <a:bodyPr/>
          <a:lstStyle>
            <a:extLst/>
          </a:lstStyle>
          <a:p>
            <a:fld id="{5FD889E0-CAB2-4699-909D-B9A88D47ACBE}" type="slidenum">
              <a:rPr lang="en-US" smtClean="0"/>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de-DE" smtClean="0"/>
              <a:t>Mastertitelformat bearbeiten</a:t>
            </a:r>
            <a:endParaRPr kumimoji="0" lang="en-US"/>
          </a:p>
        </p:txBody>
      </p:sp>
      <p:sp>
        <p:nvSpPr>
          <p:cNvPr id="3" name="Textplatzhalt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de-DE" smtClean="0"/>
              <a:t>Mastertextformat bearbeiten</a:t>
            </a:r>
          </a:p>
        </p:txBody>
      </p:sp>
      <p:sp>
        <p:nvSpPr>
          <p:cNvPr id="4" name="Textplatzhalt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de-DE" smtClean="0"/>
              <a:t>Mastertextformat bearbeiten</a:t>
            </a:r>
          </a:p>
        </p:txBody>
      </p:sp>
      <p:sp>
        <p:nvSpPr>
          <p:cNvPr id="5" name="Inhaltsplatzhalt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de-DE" smtClean="0"/>
              <a:t>Mastertextformat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6" name="Inhaltsplatzhalt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de-DE" smtClean="0"/>
              <a:t>Mastertextformat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7" name="Datumsplatzhalter 6"/>
          <p:cNvSpPr>
            <a:spLocks noGrp="1"/>
          </p:cNvSpPr>
          <p:nvPr>
            <p:ph type="dt" sz="half" idx="10"/>
          </p:nvPr>
        </p:nvSpPr>
        <p:spPr/>
        <p:txBody>
          <a:bodyPr/>
          <a:lstStyle>
            <a:extLst/>
          </a:lstStyle>
          <a:p>
            <a:fld id="{4251665B-C24A-4702-B522-6A4334602E03}" type="datetimeFigureOut">
              <a:rPr lang="en-US" smtClean="0"/>
              <a:pPr/>
              <a:t>2/2/2015</a:t>
            </a:fld>
            <a:endParaRPr lang="en-US" dirty="0"/>
          </a:p>
        </p:txBody>
      </p:sp>
      <p:sp>
        <p:nvSpPr>
          <p:cNvPr id="8" name="Fußzeilenplatzhalter 7"/>
          <p:cNvSpPr>
            <a:spLocks noGrp="1"/>
          </p:cNvSpPr>
          <p:nvPr>
            <p:ph type="ftr" sz="quarter" idx="11"/>
          </p:nvPr>
        </p:nvSpPr>
        <p:spPr/>
        <p:txBody>
          <a:bodyPr/>
          <a:lstStyle>
            <a:extLst/>
          </a:lstStyle>
          <a:p>
            <a:endParaRPr lang="en-US" dirty="0"/>
          </a:p>
        </p:txBody>
      </p:sp>
      <p:sp>
        <p:nvSpPr>
          <p:cNvPr id="9" name="Foliennummernplatzhalter 8"/>
          <p:cNvSpPr>
            <a:spLocks noGrp="1"/>
          </p:cNvSpPr>
          <p:nvPr>
            <p:ph type="sldNum" sz="quarter" idx="12"/>
          </p:nvPr>
        </p:nvSpPr>
        <p:spPr/>
        <p:txBody>
          <a:bodyPr/>
          <a:lstStyle>
            <a:extLst/>
          </a:lstStyle>
          <a:p>
            <a:fld id="{5FD889E0-CAB2-4699-909D-B9A88D47ACBE}" type="slidenum">
              <a:rPr lang="en-US" smtClean="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1435608" y="274320"/>
            <a:ext cx="7498080" cy="1143000"/>
          </a:xfrm>
        </p:spPr>
        <p:txBody>
          <a:bodyPr anchor="ctr"/>
          <a:lstStyle>
            <a:extLst/>
          </a:lstStyle>
          <a:p>
            <a:r>
              <a:rPr kumimoji="0" lang="de-DE" smtClean="0"/>
              <a:t>Mastertitelformat bearbeiten</a:t>
            </a:r>
            <a:endParaRPr kumimoji="0" lang="en-US"/>
          </a:p>
        </p:txBody>
      </p:sp>
      <p:sp>
        <p:nvSpPr>
          <p:cNvPr id="3" name="Datumsplatzhalter 2"/>
          <p:cNvSpPr>
            <a:spLocks noGrp="1"/>
          </p:cNvSpPr>
          <p:nvPr>
            <p:ph type="dt" sz="half" idx="10"/>
          </p:nvPr>
        </p:nvSpPr>
        <p:spPr/>
        <p:txBody>
          <a:bodyPr/>
          <a:lstStyle>
            <a:extLst/>
          </a:lstStyle>
          <a:p>
            <a:fld id="{4251665B-C24A-4702-B522-6A4334602E03}" type="datetimeFigureOut">
              <a:rPr lang="en-US" smtClean="0"/>
              <a:pPr/>
              <a:t>2/2/2015</a:t>
            </a:fld>
            <a:endParaRPr lang="en-US" dirty="0"/>
          </a:p>
        </p:txBody>
      </p:sp>
      <p:sp>
        <p:nvSpPr>
          <p:cNvPr id="4" name="Fußzeilenplatzhalter 3"/>
          <p:cNvSpPr>
            <a:spLocks noGrp="1"/>
          </p:cNvSpPr>
          <p:nvPr>
            <p:ph type="ftr" sz="quarter" idx="11"/>
          </p:nvPr>
        </p:nvSpPr>
        <p:spPr/>
        <p:txBody>
          <a:bodyPr/>
          <a:lstStyle>
            <a:extLst/>
          </a:lstStyle>
          <a:p>
            <a:endParaRPr lang="en-US" dirty="0"/>
          </a:p>
        </p:txBody>
      </p:sp>
      <p:sp>
        <p:nvSpPr>
          <p:cNvPr id="5" name="Foliennummernplatzhalter 4"/>
          <p:cNvSpPr>
            <a:spLocks noGrp="1"/>
          </p:cNvSpPr>
          <p:nvPr>
            <p:ph type="sldNum" sz="quarter" idx="12"/>
          </p:nvPr>
        </p:nvSpPr>
        <p:spPr/>
        <p:txBody>
          <a:bodyPr/>
          <a:lstStyle>
            <a:extLst/>
          </a:lstStyle>
          <a:p>
            <a:fld id="{5FD889E0-CAB2-4699-909D-B9A88D47ACBE}" type="slidenum">
              <a:rPr lang="en-US" smtClean="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5" name="Rechteck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Datumsplatzhalter 1"/>
          <p:cNvSpPr>
            <a:spLocks noGrp="1"/>
          </p:cNvSpPr>
          <p:nvPr>
            <p:ph type="dt" sz="half" idx="10"/>
          </p:nvPr>
        </p:nvSpPr>
        <p:spPr/>
        <p:txBody>
          <a:bodyPr/>
          <a:lstStyle>
            <a:extLst/>
          </a:lstStyle>
          <a:p>
            <a:fld id="{4251665B-C24A-4702-B522-6A4334602E03}" type="datetimeFigureOut">
              <a:rPr lang="en-US" smtClean="0"/>
              <a:pPr/>
              <a:t>2/2/2015</a:t>
            </a:fld>
            <a:endParaRPr lang="en-US" dirty="0"/>
          </a:p>
        </p:txBody>
      </p:sp>
      <p:sp>
        <p:nvSpPr>
          <p:cNvPr id="3" name="Fußzeilenplatzhalter 2"/>
          <p:cNvSpPr>
            <a:spLocks noGrp="1"/>
          </p:cNvSpPr>
          <p:nvPr>
            <p:ph type="ftr" sz="quarter" idx="11"/>
          </p:nvPr>
        </p:nvSpPr>
        <p:spPr/>
        <p:txBody>
          <a:bodyPr/>
          <a:lstStyle>
            <a:extLst/>
          </a:lstStyle>
          <a:p>
            <a:endParaRPr lang="en-US" dirty="0"/>
          </a:p>
        </p:txBody>
      </p:sp>
      <p:sp>
        <p:nvSpPr>
          <p:cNvPr id="4" name="Foliennummernplatzhalter 3"/>
          <p:cNvSpPr>
            <a:spLocks noGrp="1"/>
          </p:cNvSpPr>
          <p:nvPr>
            <p:ph type="sldNum" sz="quarter" idx="12"/>
          </p:nvPr>
        </p:nvSpPr>
        <p:spPr/>
        <p:txBody>
          <a:bodyPr/>
          <a:lstStyle>
            <a:extLst/>
          </a:lstStyle>
          <a:p>
            <a:fld id="{5FD889E0-CAB2-4699-909D-B9A88D47ACBE}" type="slidenum">
              <a:rPr lang="en-US" smtClean="0"/>
              <a:pPr/>
              <a:t>‹Nr.›</a:t>
            </a:fld>
            <a:endParaRPr lang="en-US" dirty="0"/>
          </a:p>
        </p:txBody>
      </p:sp>
      <p:sp>
        <p:nvSpPr>
          <p:cNvPr id="6" name="Rechteck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de-DE" smtClean="0"/>
              <a:t>Mastertitelformat bearbeiten</a:t>
            </a:r>
            <a:endParaRPr kumimoji="0" lang="en-US"/>
          </a:p>
        </p:txBody>
      </p:sp>
      <p:sp>
        <p:nvSpPr>
          <p:cNvPr id="3" name="Textplatzhalt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de-DE" smtClean="0"/>
              <a:t>Mastertextformat bearbeiten</a:t>
            </a:r>
          </a:p>
        </p:txBody>
      </p:sp>
      <p:sp>
        <p:nvSpPr>
          <p:cNvPr id="4" name="Inhaltsplatzhalt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de-DE" smtClean="0"/>
              <a:t>Mastertextformat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extLst/>
          </a:lstStyle>
          <a:p>
            <a:fld id="{4251665B-C24A-4702-B522-6A4334602E03}" type="datetimeFigureOut">
              <a:rPr lang="en-US" smtClean="0"/>
              <a:pPr/>
              <a:t>2/2/2015</a:t>
            </a:fld>
            <a:endParaRPr lang="en-US" dirty="0"/>
          </a:p>
        </p:txBody>
      </p:sp>
      <p:sp>
        <p:nvSpPr>
          <p:cNvPr id="6" name="Fußzeilenplatzhalter 5"/>
          <p:cNvSpPr>
            <a:spLocks noGrp="1"/>
          </p:cNvSpPr>
          <p:nvPr>
            <p:ph type="ftr" sz="quarter" idx="11"/>
          </p:nvPr>
        </p:nvSpPr>
        <p:spPr/>
        <p:txBody>
          <a:bodyPr/>
          <a:lstStyle>
            <a:extLst/>
          </a:lstStyle>
          <a:p>
            <a:endParaRPr lang="en-US" dirty="0"/>
          </a:p>
        </p:txBody>
      </p:sp>
      <p:sp>
        <p:nvSpPr>
          <p:cNvPr id="7" name="Foliennummernplatzhalter 6"/>
          <p:cNvSpPr>
            <a:spLocks noGrp="1"/>
          </p:cNvSpPr>
          <p:nvPr>
            <p:ph type="sldNum" sz="quarter" idx="12"/>
          </p:nvPr>
        </p:nvSpPr>
        <p:spPr/>
        <p:txBody>
          <a:bodyPr/>
          <a:lstStyle>
            <a:extLst/>
          </a:lstStyle>
          <a:p>
            <a:fld id="{5FD889E0-CAB2-4699-909D-B9A88D47ACBE}" type="slidenum">
              <a:rPr lang="en-US" smtClean="0"/>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de-DE" smtClean="0"/>
              <a:t>Mastertitelformat bearbeiten</a:t>
            </a:r>
            <a:endParaRPr kumimoji="0" lang="en-US"/>
          </a:p>
        </p:txBody>
      </p:sp>
      <p:sp>
        <p:nvSpPr>
          <p:cNvPr id="5" name="Datumsplatzhalter 4"/>
          <p:cNvSpPr>
            <a:spLocks noGrp="1"/>
          </p:cNvSpPr>
          <p:nvPr>
            <p:ph type="dt" sz="half" idx="10"/>
          </p:nvPr>
        </p:nvSpPr>
        <p:spPr/>
        <p:txBody>
          <a:bodyPr/>
          <a:lstStyle>
            <a:extLst/>
          </a:lstStyle>
          <a:p>
            <a:fld id="{4251665B-C24A-4702-B522-6A4334602E03}" type="datetimeFigureOut">
              <a:rPr lang="en-US" smtClean="0"/>
              <a:pPr/>
              <a:t>2/2/2015</a:t>
            </a:fld>
            <a:endParaRPr lang="en-US" dirty="0"/>
          </a:p>
        </p:txBody>
      </p:sp>
      <p:sp>
        <p:nvSpPr>
          <p:cNvPr id="6" name="Fußzeilenplatzhalter 5"/>
          <p:cNvSpPr>
            <a:spLocks noGrp="1"/>
          </p:cNvSpPr>
          <p:nvPr>
            <p:ph type="ftr" sz="quarter" idx="11"/>
          </p:nvPr>
        </p:nvSpPr>
        <p:spPr/>
        <p:txBody>
          <a:bodyPr/>
          <a:lstStyle>
            <a:extLst/>
          </a:lstStyle>
          <a:p>
            <a:endParaRPr lang="en-US" dirty="0"/>
          </a:p>
        </p:txBody>
      </p:sp>
      <p:sp>
        <p:nvSpPr>
          <p:cNvPr id="7" name="Foliennummernplatzhalter 6"/>
          <p:cNvSpPr>
            <a:spLocks noGrp="1"/>
          </p:cNvSpPr>
          <p:nvPr>
            <p:ph type="sldNum" sz="quarter" idx="12"/>
          </p:nvPr>
        </p:nvSpPr>
        <p:spPr/>
        <p:txBody>
          <a:bodyPr/>
          <a:lstStyle>
            <a:extLst/>
          </a:lstStyle>
          <a:p>
            <a:fld id="{5FD889E0-CAB2-4699-909D-B9A88D47ACBE}" type="slidenum">
              <a:rPr lang="en-US" smtClean="0"/>
              <a:pPr/>
              <a:t>‹Nr.›</a:t>
            </a:fld>
            <a:endParaRPr lang="en-US" dirty="0"/>
          </a:p>
        </p:txBody>
      </p:sp>
      <p:sp>
        <p:nvSpPr>
          <p:cNvPr id="8" name="Rechteck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Bildplatzhalt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de-DE" dirty="0" smtClean="0"/>
              <a:t>Bild auf Platzhalter ziehen oder durch Klicken auf Symbol hinzufügen</a:t>
            </a:r>
            <a:endParaRPr kumimoji="0" lang="en-US" dirty="0"/>
          </a:p>
        </p:txBody>
      </p:sp>
      <p:sp>
        <p:nvSpPr>
          <p:cNvPr id="9" name="Proz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Proz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platzhalt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de-DE" smtClean="0"/>
              <a:t>Mastertextformat bearbeiten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Krei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Ring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hteck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Titelplatzhalt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de-DE" smtClean="0"/>
              <a:t>Mastertitelformat bearbeiten</a:t>
            </a:r>
            <a:endParaRPr kumimoji="0" lang="en-US"/>
          </a:p>
        </p:txBody>
      </p:sp>
      <p:sp>
        <p:nvSpPr>
          <p:cNvPr id="9" name="Textplatzhalt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de-DE" smtClean="0"/>
              <a:t>Mastertextformat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
        <p:nvSpPr>
          <p:cNvPr id="24" name="Datumsplatzhalt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4251665B-C24A-4702-B522-6A4334602E03}" type="datetimeFigureOut">
              <a:rPr lang="en-US" smtClean="0"/>
              <a:pPr/>
              <a:t>2/2/2015</a:t>
            </a:fld>
            <a:endParaRPr lang="en-US" dirty="0"/>
          </a:p>
        </p:txBody>
      </p:sp>
      <p:sp>
        <p:nvSpPr>
          <p:cNvPr id="10" name="Fußzeilenplatzhalt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Foliennummernplatzhalt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FD889E0-CAB2-4699-909D-B9A88D47ACBE}" type="slidenum">
              <a:rPr lang="en-US" smtClean="0"/>
              <a:pPr/>
              <a:t>‹Nr.›</a:t>
            </a:fld>
            <a:endParaRPr lang="en-US" dirty="0"/>
          </a:p>
        </p:txBody>
      </p:sp>
      <p:sp>
        <p:nvSpPr>
          <p:cNvPr id="15" name="Rechteck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894" r:id="rId1"/>
    <p:sldLayoutId id="2147483895" r:id="rId2"/>
    <p:sldLayoutId id="2147483896" r:id="rId3"/>
    <p:sldLayoutId id="2147483897" r:id="rId4"/>
    <p:sldLayoutId id="2147483898" r:id="rId5"/>
    <p:sldLayoutId id="2147483899" r:id="rId6"/>
    <p:sldLayoutId id="2147483900" r:id="rId7"/>
    <p:sldLayoutId id="2147483901" r:id="rId8"/>
    <p:sldLayoutId id="2147483902" r:id="rId9"/>
    <p:sldLayoutId id="2147483903" r:id="rId10"/>
    <p:sldLayoutId id="2147483904"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ctrTitle"/>
          </p:nvPr>
        </p:nvSpPr>
        <p:spPr>
          <a:xfrm>
            <a:off x="2602492" y="359898"/>
            <a:ext cx="6236707" cy="1472184"/>
          </a:xfrm>
        </p:spPr>
        <p:txBody>
          <a:bodyPr/>
          <a:lstStyle/>
          <a:p>
            <a:r>
              <a:rPr lang="de-DE" dirty="0" smtClean="0"/>
              <a:t>Zeitdiagnose </a:t>
            </a:r>
            <a:br>
              <a:rPr lang="de-DE" dirty="0" smtClean="0"/>
            </a:br>
            <a:r>
              <a:rPr lang="de-DE" dirty="0" smtClean="0"/>
              <a:t>„Gut Wirtschaften“</a:t>
            </a:r>
            <a:endParaRPr lang="de-DE" dirty="0"/>
          </a:p>
        </p:txBody>
      </p:sp>
      <p:sp>
        <p:nvSpPr>
          <p:cNvPr id="3" name="Untertitel 2"/>
          <p:cNvSpPr>
            <a:spLocks noGrp="1"/>
          </p:cNvSpPr>
          <p:nvPr>
            <p:ph type="subTitle" idx="1"/>
          </p:nvPr>
        </p:nvSpPr>
        <p:spPr>
          <a:xfrm>
            <a:off x="2602492" y="2398860"/>
            <a:ext cx="6236707" cy="3355665"/>
          </a:xfrm>
        </p:spPr>
        <p:txBody>
          <a:bodyPr>
            <a:normAutofit fontScale="92500"/>
          </a:bodyPr>
          <a:lstStyle/>
          <a:p>
            <a:r>
              <a:rPr lang="de-DE" b="1" dirty="0"/>
              <a:t>Das Jahresthema der KAB 2015 – Informationen, Hintergründe – </a:t>
            </a:r>
            <a:r>
              <a:rPr lang="de-DE" b="1" dirty="0" smtClean="0"/>
              <a:t>Anregungen</a:t>
            </a:r>
          </a:p>
          <a:p>
            <a:endParaRPr lang="de-DE" dirty="0"/>
          </a:p>
          <a:p>
            <a:r>
              <a:rPr lang="de-DE" sz="2400" dirty="0" smtClean="0"/>
              <a:t>Konferenz der Diözesanvorstände und -leitungen</a:t>
            </a:r>
          </a:p>
          <a:p>
            <a:r>
              <a:rPr lang="de-DE" sz="2400" dirty="0" smtClean="0"/>
              <a:t>Josef-Gockeln-Haus Rahrbach, 01. Februar 2015</a:t>
            </a:r>
          </a:p>
          <a:p>
            <a:endParaRPr lang="de-DE" sz="2400" dirty="0" smtClean="0"/>
          </a:p>
          <a:p>
            <a:r>
              <a:rPr lang="de-DE" sz="2400" dirty="0" smtClean="0"/>
              <a:t>Dr. Michael Schäfers</a:t>
            </a:r>
            <a:endParaRPr lang="de-DE" sz="2400" dirty="0"/>
          </a:p>
          <a:p>
            <a:endParaRPr lang="de-DE" dirty="0"/>
          </a:p>
        </p:txBody>
      </p:sp>
      <p:pic>
        <p:nvPicPr>
          <p:cNvPr id="5" name="Bild 4" descr="Button_Gut-wirtschaften_01.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203809" y="1257216"/>
            <a:ext cx="2242614" cy="2283288"/>
          </a:xfrm>
          <a:prstGeom prst="rect">
            <a:avLst/>
          </a:prstGeom>
        </p:spPr>
      </p:pic>
      <p:pic>
        <p:nvPicPr>
          <p:cNvPr id="6" name="Bild 5" descr="Wiese+Loewenzahn.pn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0" y="4779615"/>
            <a:ext cx="3396386" cy="2078385"/>
          </a:xfrm>
          <a:prstGeom prst="rect">
            <a:avLst/>
          </a:prstGeom>
        </p:spPr>
      </p:pic>
    </p:spTree>
    <p:extLst>
      <p:ext uri="{BB962C8B-B14F-4D97-AF65-F5344CB8AC3E}">
        <p14:creationId xmlns:p14="http://schemas.microsoft.com/office/powerpoint/2010/main" val="3958236872"/>
      </p:ext>
    </p:extLst>
  </p:cSld>
  <p:clrMapOvr>
    <a:masterClrMapping/>
  </p:clrMapOvr>
  <p:transition spd="slow">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a:xfrm>
            <a:off x="0" y="117839"/>
            <a:ext cx="9144000" cy="1143000"/>
          </a:xfrm>
        </p:spPr>
        <p:txBody>
          <a:bodyPr>
            <a:normAutofit fontScale="90000"/>
          </a:bodyPr>
          <a:lstStyle/>
          <a:p>
            <a:pPr algn="ctr"/>
            <a:r>
              <a:rPr lang="de-DE" dirty="0" smtClean="0"/>
              <a:t>Gut Wirtschaften: </a:t>
            </a:r>
            <a:br>
              <a:rPr lang="de-DE" dirty="0" smtClean="0"/>
            </a:br>
            <a:r>
              <a:rPr lang="de-DE" sz="4000" dirty="0" smtClean="0"/>
              <a:t>Im Mittelpunkt der Mensch und seine Würde</a:t>
            </a:r>
            <a:endParaRPr lang="de-DE" sz="4000" dirty="0"/>
          </a:p>
        </p:txBody>
      </p:sp>
      <p:sp>
        <p:nvSpPr>
          <p:cNvPr id="3" name="Inhaltsplatzhalter 2"/>
          <p:cNvSpPr>
            <a:spLocks noGrp="1"/>
          </p:cNvSpPr>
          <p:nvPr>
            <p:ph idx="1"/>
          </p:nvPr>
        </p:nvSpPr>
        <p:spPr>
          <a:xfrm>
            <a:off x="533042" y="1281767"/>
            <a:ext cx="8400646" cy="4800600"/>
          </a:xfrm>
        </p:spPr>
        <p:txBody>
          <a:bodyPr>
            <a:normAutofit/>
          </a:bodyPr>
          <a:lstStyle/>
          <a:p>
            <a:r>
              <a:rPr lang="de-DE" sz="2400" dirty="0" smtClean="0"/>
              <a:t>Wirtschaften nach menschlichem Maß (anthropologische Wende)</a:t>
            </a:r>
          </a:p>
          <a:p>
            <a:r>
              <a:rPr lang="de-DE" sz="2400" dirty="0" smtClean="0"/>
              <a:t>Soziale Integration,  Anerkennung, Sicherheit – Der Mensch ist ein soziales Wesen und will „dazugehören“, sich einbringen, mittun, mitwirtschaften, „produktiv“ sein, ernst genommen werden...</a:t>
            </a:r>
          </a:p>
          <a:p>
            <a:r>
              <a:rPr lang="de-DE" sz="2400" dirty="0" smtClean="0"/>
              <a:t>Heute: Ein großes Angstpotential, abgehängt, ausrangiert, abgeschoben und diskriminiert zu werden (Umgang mit dem „Alter“ in unserer Gesellschaft – Beispiel: „Gesundheitskosten“)</a:t>
            </a:r>
            <a:endParaRPr lang="de-DE" sz="2400" dirty="0"/>
          </a:p>
        </p:txBody>
      </p:sp>
      <p:pic>
        <p:nvPicPr>
          <p:cNvPr id="5" name="Bild 4" descr="Ecke_Gut-wirtschaften+Schriftzug.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5268448"/>
            <a:ext cx="9144000" cy="1589551"/>
          </a:xfrm>
          <a:prstGeom prst="rect">
            <a:avLst/>
          </a:prstGeom>
        </p:spPr>
      </p:pic>
    </p:spTree>
    <p:extLst>
      <p:ext uri="{BB962C8B-B14F-4D97-AF65-F5344CB8AC3E}">
        <p14:creationId xmlns:p14="http://schemas.microsoft.com/office/powerpoint/2010/main" val="206464519"/>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44225" y="1679539"/>
            <a:ext cx="8255549" cy="2731883"/>
          </a:xfrm>
          <a:solidFill>
            <a:schemeClr val="bg1"/>
          </a:solidFill>
        </p:spPr>
        <p:txBody>
          <a:bodyPr>
            <a:normAutofit/>
          </a:bodyPr>
          <a:lstStyle/>
          <a:p>
            <a:pPr marL="82296" indent="0">
              <a:buNone/>
            </a:pPr>
            <a:r>
              <a:rPr lang="de-DE" sz="2800" dirty="0"/>
              <a:t>„Es geht (...) nicht allein um die Bekämpfung von Armut, sozialer Ausgrenzung und systematischer gesellschaftlicher Benachteiligung, sondern um die Bekämpfung der Angst davor, ausrangiert, entrechtet und diskriminiert zu werden.“ </a:t>
            </a:r>
            <a:endParaRPr lang="de-DE" sz="2800" dirty="0" smtClean="0"/>
          </a:p>
          <a:p>
            <a:pPr marL="82296" indent="0">
              <a:buNone/>
            </a:pPr>
            <a:r>
              <a:rPr lang="de-DE" sz="1900" dirty="0" smtClean="0"/>
              <a:t>Heinz </a:t>
            </a:r>
            <a:r>
              <a:rPr lang="de-DE" sz="1900" dirty="0"/>
              <a:t>Bude, Gesellschaft der Angst, Hamburg 2014, S. </a:t>
            </a:r>
            <a:r>
              <a:rPr lang="de-DE" sz="1900" dirty="0" smtClean="0"/>
              <a:t>16</a:t>
            </a:r>
            <a:endParaRPr lang="de-DE" sz="1900" dirty="0"/>
          </a:p>
        </p:txBody>
      </p:sp>
      <p:pic>
        <p:nvPicPr>
          <p:cNvPr id="1026" name="Picture 2"/>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5267325"/>
            <a:ext cx="9144000" cy="159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92304125"/>
      </p:ext>
    </p:extLst>
  </p:cSld>
  <p:clrMapOvr>
    <a:masterClrMapping/>
  </p:clrMapOvr>
  <p:transition spd="slow">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a:xfrm>
            <a:off x="533042" y="274638"/>
            <a:ext cx="8400646" cy="1143000"/>
          </a:xfrm>
        </p:spPr>
        <p:txBody>
          <a:bodyPr>
            <a:normAutofit fontScale="90000"/>
          </a:bodyPr>
          <a:lstStyle/>
          <a:p>
            <a:pPr algn="ctr"/>
            <a:r>
              <a:rPr lang="de-DE" dirty="0" smtClean="0"/>
              <a:t>Gut Wirtschaften: </a:t>
            </a:r>
            <a:br>
              <a:rPr lang="de-DE" dirty="0" smtClean="0"/>
            </a:br>
            <a:r>
              <a:rPr lang="de-DE" dirty="0" smtClean="0"/>
              <a:t>Der Mensch als Teil der Schöpfung</a:t>
            </a:r>
            <a:endParaRPr lang="de-DE" dirty="0"/>
          </a:p>
        </p:txBody>
      </p:sp>
      <p:sp>
        <p:nvSpPr>
          <p:cNvPr id="3" name="Inhaltsplatzhalter 2"/>
          <p:cNvSpPr>
            <a:spLocks noGrp="1"/>
          </p:cNvSpPr>
          <p:nvPr>
            <p:ph idx="1"/>
          </p:nvPr>
        </p:nvSpPr>
        <p:spPr>
          <a:xfrm>
            <a:off x="533042" y="1688246"/>
            <a:ext cx="8400646" cy="4800600"/>
          </a:xfrm>
        </p:spPr>
        <p:txBody>
          <a:bodyPr>
            <a:normAutofit/>
          </a:bodyPr>
          <a:lstStyle/>
          <a:p>
            <a:r>
              <a:rPr lang="de-DE" sz="2800" dirty="0" smtClean="0"/>
              <a:t>Der biblische Auftrag des Bebauens und Bewahrens</a:t>
            </a:r>
          </a:p>
          <a:p>
            <a:r>
              <a:rPr lang="de-DE" sz="2800" dirty="0" smtClean="0"/>
              <a:t>Denken und Handeln in ökologischen Zusammenhängen</a:t>
            </a:r>
          </a:p>
          <a:p>
            <a:r>
              <a:rPr lang="de-DE" sz="2800" dirty="0" smtClean="0"/>
              <a:t>Wertbasierte gute Wirtschaft als Dienst am Gemeinwohl, der Gemeinschaft, der Erhaltung der Schöpfung und Lebenschancen kommender </a:t>
            </a:r>
            <a:r>
              <a:rPr lang="de-DE" sz="2800" dirty="0"/>
              <a:t>G</a:t>
            </a:r>
            <a:r>
              <a:rPr lang="de-DE" sz="2800" dirty="0" smtClean="0"/>
              <a:t>enerationen.</a:t>
            </a:r>
            <a:endParaRPr lang="de-DE" sz="2800" dirty="0"/>
          </a:p>
        </p:txBody>
      </p:sp>
      <p:pic>
        <p:nvPicPr>
          <p:cNvPr id="5" name="Bild 4" descr="Ecke_Gut-wirtschaften+Schriftzug.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5268448"/>
            <a:ext cx="9144000" cy="1589551"/>
          </a:xfrm>
          <a:prstGeom prst="rect">
            <a:avLst/>
          </a:prstGeom>
        </p:spPr>
      </p:pic>
    </p:spTree>
    <p:extLst>
      <p:ext uri="{BB962C8B-B14F-4D97-AF65-F5344CB8AC3E}">
        <p14:creationId xmlns:p14="http://schemas.microsoft.com/office/powerpoint/2010/main" val="1687641366"/>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a:xfrm>
            <a:off x="533042" y="541196"/>
            <a:ext cx="8400646" cy="1143000"/>
          </a:xfrm>
        </p:spPr>
        <p:txBody>
          <a:bodyPr>
            <a:normAutofit fontScale="90000"/>
          </a:bodyPr>
          <a:lstStyle/>
          <a:p>
            <a:pPr algn="ctr"/>
            <a:r>
              <a:rPr lang="de-DE" dirty="0" smtClean="0"/>
              <a:t>Gut Wirtschaften: </a:t>
            </a:r>
            <a:br>
              <a:rPr lang="de-DE" dirty="0" smtClean="0"/>
            </a:br>
            <a:r>
              <a:rPr lang="de-DE" sz="3600" dirty="0" smtClean="0"/>
              <a:t>Wirtschaftsdemokratie und Primat der Politik</a:t>
            </a:r>
            <a:endParaRPr lang="de-DE" sz="3600" dirty="0"/>
          </a:p>
        </p:txBody>
      </p:sp>
      <p:sp>
        <p:nvSpPr>
          <p:cNvPr id="3" name="Inhaltsplatzhalter 2"/>
          <p:cNvSpPr>
            <a:spLocks noGrp="1"/>
          </p:cNvSpPr>
          <p:nvPr>
            <p:ph idx="1"/>
          </p:nvPr>
        </p:nvSpPr>
        <p:spPr>
          <a:xfrm>
            <a:off x="533042" y="1811072"/>
            <a:ext cx="8400646" cy="3457376"/>
          </a:xfrm>
        </p:spPr>
        <p:txBody>
          <a:bodyPr>
            <a:normAutofit/>
          </a:bodyPr>
          <a:lstStyle/>
          <a:p>
            <a:r>
              <a:rPr lang="de-DE" sz="2400" dirty="0" smtClean="0"/>
              <a:t>Die Beschäftigten sind weiterhin von zentralen Entscheidungen in den Unternehmen ausgeschlossen, z.B. Standortverlagerungen, Produktpalette, strategische Entscheidungen, Vermögensanlagen des Unternehmens etc.</a:t>
            </a:r>
          </a:p>
          <a:p>
            <a:r>
              <a:rPr lang="de-DE" sz="2400" dirty="0" smtClean="0"/>
              <a:t>Direktive Wirtschaft und politische Demokratie widersprechen sich: Es kann keine wirkliche Demokratie ohne eine demokratisch verfasste Wirtschaft geben (Wirtschaftsdemokratie).</a:t>
            </a:r>
            <a:endParaRPr lang="de-DE" sz="2400" dirty="0"/>
          </a:p>
        </p:txBody>
      </p:sp>
      <p:pic>
        <p:nvPicPr>
          <p:cNvPr id="5" name="Bild 4" descr="Ecke_Gut-wirtschaften+Schriftzug.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5268448"/>
            <a:ext cx="9144000" cy="1589551"/>
          </a:xfrm>
          <a:prstGeom prst="rect">
            <a:avLst/>
          </a:prstGeom>
        </p:spPr>
      </p:pic>
    </p:spTree>
    <p:extLst>
      <p:ext uri="{BB962C8B-B14F-4D97-AF65-F5344CB8AC3E}">
        <p14:creationId xmlns:p14="http://schemas.microsoft.com/office/powerpoint/2010/main" val="2950072269"/>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a:xfrm>
            <a:off x="533042" y="274638"/>
            <a:ext cx="8400646" cy="1143000"/>
          </a:xfrm>
        </p:spPr>
        <p:txBody>
          <a:bodyPr/>
          <a:lstStyle/>
          <a:p>
            <a:pPr algn="ctr"/>
            <a:r>
              <a:rPr lang="de-DE" dirty="0" smtClean="0"/>
              <a:t>Gut Wirtschaften </a:t>
            </a:r>
            <a:endParaRPr lang="de-DE" dirty="0"/>
          </a:p>
        </p:txBody>
      </p:sp>
      <p:sp>
        <p:nvSpPr>
          <p:cNvPr id="3" name="Inhaltsplatzhalter 2"/>
          <p:cNvSpPr>
            <a:spLocks noGrp="1"/>
          </p:cNvSpPr>
          <p:nvPr>
            <p:ph idx="1"/>
          </p:nvPr>
        </p:nvSpPr>
        <p:spPr>
          <a:xfrm>
            <a:off x="533042" y="1447800"/>
            <a:ext cx="8400646" cy="4800600"/>
          </a:xfrm>
        </p:spPr>
        <p:txBody>
          <a:bodyPr>
            <a:normAutofit/>
          </a:bodyPr>
          <a:lstStyle/>
          <a:p>
            <a:pPr marL="539496" indent="-457200">
              <a:buFont typeface="+mj-lt"/>
              <a:buAutoNum type="arabicPeriod" startAt="5"/>
            </a:pPr>
            <a:r>
              <a:rPr lang="de-DE" sz="2800" b="1" dirty="0"/>
              <a:t>Gut Wirtschaften heißt auch, dass wir uns der Tradition und der Wurzeln der KAB wieder stärker bewusst werden</a:t>
            </a:r>
            <a:r>
              <a:rPr lang="de-DE" sz="2800" dirty="0"/>
              <a:t>, einer Bewegung, die Gerechtigkeit und Solidarität als durchgehende Prinzipien begreift, auch in allen Phasen der Wirtschaftstätigkeit. </a:t>
            </a:r>
          </a:p>
        </p:txBody>
      </p:sp>
      <p:pic>
        <p:nvPicPr>
          <p:cNvPr id="5" name="Bild 4" descr="Ecke_Gut-wirtschaften+Schriftzug.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5268448"/>
            <a:ext cx="9144000" cy="1589551"/>
          </a:xfrm>
          <a:prstGeom prst="rect">
            <a:avLst/>
          </a:prstGeom>
        </p:spPr>
      </p:pic>
    </p:spTree>
    <p:extLst>
      <p:ext uri="{BB962C8B-B14F-4D97-AF65-F5344CB8AC3E}">
        <p14:creationId xmlns:p14="http://schemas.microsoft.com/office/powerpoint/2010/main" val="2297589073"/>
      </p:ext>
    </p:extLst>
  </p:cSld>
  <p:clrMapOvr>
    <a:masterClrMapping/>
  </p:clrMapOvr>
  <p:transition spd="slow">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a:xfrm>
            <a:off x="533042" y="274638"/>
            <a:ext cx="8400646" cy="1143000"/>
          </a:xfrm>
        </p:spPr>
        <p:txBody>
          <a:bodyPr/>
          <a:lstStyle/>
          <a:p>
            <a:pPr algn="ctr"/>
            <a:r>
              <a:rPr lang="de-DE" dirty="0" smtClean="0"/>
              <a:t>Gut Wirtschaften </a:t>
            </a:r>
            <a:endParaRPr lang="de-DE" dirty="0"/>
          </a:p>
        </p:txBody>
      </p:sp>
      <p:sp>
        <p:nvSpPr>
          <p:cNvPr id="3" name="Inhaltsplatzhalter 2"/>
          <p:cNvSpPr>
            <a:spLocks noGrp="1"/>
          </p:cNvSpPr>
          <p:nvPr>
            <p:ph idx="1"/>
          </p:nvPr>
        </p:nvSpPr>
        <p:spPr>
          <a:xfrm>
            <a:off x="533042" y="1447800"/>
            <a:ext cx="8026965" cy="3820648"/>
          </a:xfrm>
        </p:spPr>
        <p:txBody>
          <a:bodyPr>
            <a:normAutofit fontScale="85000" lnSpcReduction="10000"/>
          </a:bodyPr>
          <a:lstStyle/>
          <a:p>
            <a:pPr marL="82296" indent="0">
              <a:buNone/>
            </a:pPr>
            <a:r>
              <a:rPr lang="de-DE" sz="2800" dirty="0" smtClean="0"/>
              <a:t>Der Pfad in die Zukunft eines guten Wirtschaftens wird ein anderer sein als der bisherige. Derzeit schieben wir den Kollaps des kapitalistischen Systems auf, weil wir einen Raubbau an den kommenden Generationen betreiben. Das derzeitige expansive Modell muss ersetzt werden durch ein reduktives. Wir brauchen eine sozialökologische Transformation hin zu einer guten Wirtschaft des „Genug für alle“. Das heißt dann auch: Reduzierung materieller Ansprüche, eine völlige </a:t>
            </a:r>
            <a:r>
              <a:rPr lang="de-DE" sz="2800" dirty="0"/>
              <a:t>U</a:t>
            </a:r>
            <a:r>
              <a:rPr lang="de-DE" sz="2800" dirty="0" smtClean="0"/>
              <a:t>mgewichtung der Werte, grundlegende Veränderung der wirtschaftlichen Praxis, des Arbeitens, der Mobilität, von Freizeit und Wohnen...</a:t>
            </a:r>
            <a:endParaRPr lang="de-DE" sz="2800" dirty="0"/>
          </a:p>
        </p:txBody>
      </p:sp>
      <p:pic>
        <p:nvPicPr>
          <p:cNvPr id="5" name="Bild 4" descr="Ecke_Gut-wirtschaften+Schriftzug.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5268448"/>
            <a:ext cx="9144000" cy="1589551"/>
          </a:xfrm>
          <a:prstGeom prst="rect">
            <a:avLst/>
          </a:prstGeom>
        </p:spPr>
      </p:pic>
    </p:spTree>
    <p:extLst>
      <p:ext uri="{BB962C8B-B14F-4D97-AF65-F5344CB8AC3E}">
        <p14:creationId xmlns:p14="http://schemas.microsoft.com/office/powerpoint/2010/main" val="2597941267"/>
      </p:ext>
    </p:extLst>
  </p:cSld>
  <p:clrMapOvr>
    <a:masterClrMapping/>
  </p:clrMapOvr>
  <p:transition spd="slow">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a:xfrm>
            <a:off x="533042" y="274638"/>
            <a:ext cx="8400646" cy="1143000"/>
          </a:xfrm>
        </p:spPr>
        <p:txBody>
          <a:bodyPr/>
          <a:lstStyle/>
          <a:p>
            <a:pPr algn="ctr"/>
            <a:r>
              <a:rPr lang="de-DE" dirty="0" smtClean="0"/>
              <a:t>Zitat Papst Franziskus</a:t>
            </a:r>
            <a:endParaRPr lang="de-DE" dirty="0"/>
          </a:p>
        </p:txBody>
      </p:sp>
      <p:sp>
        <p:nvSpPr>
          <p:cNvPr id="3" name="Inhaltsplatzhalter 2"/>
          <p:cNvSpPr>
            <a:spLocks noGrp="1"/>
          </p:cNvSpPr>
          <p:nvPr>
            <p:ph idx="1"/>
          </p:nvPr>
        </p:nvSpPr>
        <p:spPr>
          <a:xfrm>
            <a:off x="2312450" y="1447800"/>
            <a:ext cx="6247557" cy="3820648"/>
          </a:xfrm>
        </p:spPr>
        <p:txBody>
          <a:bodyPr>
            <a:normAutofit fontScale="70000" lnSpcReduction="20000"/>
          </a:bodyPr>
          <a:lstStyle/>
          <a:p>
            <a:pPr marL="82296" indent="0">
              <a:buNone/>
            </a:pPr>
            <a:r>
              <a:rPr lang="de-DE" sz="2800" dirty="0" smtClean="0"/>
              <a:t>Einige sagten bei unserem Ratschlag: „Dieses System ist nicht mehr zu ertragen. Wir müssen es ändern und dann alternative gesellschaftliche Strukturen schaffen.“ Ja. Das müssen wir tun – mit Mut und auch mit Intelligenz. Hartnäckig, aber ohne Fanatismus. Leidenschaftlich, aber ohne Gewalt. Und gemeinsam! Die Konflikte im Blick, ohne uns in ihnen zu verfangen, immer darauf bedacht, die Konflikte zu lösen, um eine höhere Stufe von Einheit, Frieden und Gerechtigkeit zu erreichen. Wir Christen haben eine Handlungsanweisung, ein </a:t>
            </a:r>
            <a:r>
              <a:rPr lang="de-DE" sz="2800" dirty="0" smtClean="0"/>
              <a:t>revolutionäres </a:t>
            </a:r>
            <a:r>
              <a:rPr lang="de-DE" sz="2800" dirty="0" smtClean="0"/>
              <a:t>Programm. (…) Arbeitet weiter an dieser großen Perspektive, damit unsere Träume hochfliegen und das Ganze umfassen.</a:t>
            </a:r>
          </a:p>
          <a:p>
            <a:pPr marL="82296" indent="0">
              <a:buNone/>
            </a:pPr>
            <a:r>
              <a:rPr lang="de-DE" sz="1800" dirty="0" smtClean="0"/>
              <a:t>Papst Franziskus, Dritter Weltkrieg auf Raten, Treffen der Basisbewegungen aus aller Welt in Rom am 29. Oktober 2014</a:t>
            </a:r>
            <a:endParaRPr lang="de-DE" sz="1800" dirty="0"/>
          </a:p>
        </p:txBody>
      </p:sp>
      <p:pic>
        <p:nvPicPr>
          <p:cNvPr id="5" name="Bild 4" descr="Ecke_Gut-wirtschaften+Schriftzug.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5268448"/>
            <a:ext cx="9144000" cy="1589551"/>
          </a:xfrm>
          <a:prstGeom prst="rect">
            <a:avLst/>
          </a:prstGeom>
        </p:spPr>
      </p:pic>
    </p:spTree>
    <p:extLst>
      <p:ext uri="{BB962C8B-B14F-4D97-AF65-F5344CB8AC3E}">
        <p14:creationId xmlns:p14="http://schemas.microsoft.com/office/powerpoint/2010/main" val="930278434"/>
      </p:ext>
    </p:extLst>
  </p:cSld>
  <p:clrMapOvr>
    <a:masterClrMapping/>
  </p:clrMapOvr>
  <p:transition spd="slow">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ctrTitle"/>
          </p:nvPr>
        </p:nvSpPr>
        <p:spPr>
          <a:xfrm>
            <a:off x="2602492" y="359898"/>
            <a:ext cx="6236707" cy="1472184"/>
          </a:xfrm>
        </p:spPr>
        <p:txBody>
          <a:bodyPr/>
          <a:lstStyle/>
          <a:p>
            <a:r>
              <a:rPr lang="de-DE" dirty="0" smtClean="0"/>
              <a:t>Zeitdiagnose </a:t>
            </a:r>
            <a:br>
              <a:rPr lang="de-DE" dirty="0" smtClean="0"/>
            </a:br>
            <a:r>
              <a:rPr lang="de-DE" dirty="0" smtClean="0"/>
              <a:t>„Gut Wirtschaften“</a:t>
            </a:r>
            <a:endParaRPr lang="de-DE" dirty="0"/>
          </a:p>
        </p:txBody>
      </p:sp>
      <p:sp>
        <p:nvSpPr>
          <p:cNvPr id="3" name="Untertitel 2"/>
          <p:cNvSpPr>
            <a:spLocks noGrp="1"/>
          </p:cNvSpPr>
          <p:nvPr>
            <p:ph type="subTitle" idx="1"/>
          </p:nvPr>
        </p:nvSpPr>
        <p:spPr>
          <a:xfrm>
            <a:off x="2602492" y="3290314"/>
            <a:ext cx="6236707" cy="1708422"/>
          </a:xfrm>
        </p:spPr>
        <p:txBody>
          <a:bodyPr>
            <a:normAutofit/>
          </a:bodyPr>
          <a:lstStyle/>
          <a:p>
            <a:r>
              <a:rPr lang="de-DE" sz="4000" b="1" dirty="0" smtClean="0">
                <a:cs typeface="Arial Hebrew"/>
              </a:rPr>
              <a:t>Herzlichen Dank für die Aufmerksamkeit!</a:t>
            </a:r>
            <a:endParaRPr lang="de-DE" sz="4000" dirty="0">
              <a:cs typeface="Arial Hebrew"/>
            </a:endParaRPr>
          </a:p>
          <a:p>
            <a:endParaRPr lang="de-DE" dirty="0"/>
          </a:p>
        </p:txBody>
      </p:sp>
      <p:pic>
        <p:nvPicPr>
          <p:cNvPr id="5" name="Bild 4" descr="Button_Gut-wirtschaften_01.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203809" y="1257216"/>
            <a:ext cx="2242614" cy="2283288"/>
          </a:xfrm>
          <a:prstGeom prst="rect">
            <a:avLst/>
          </a:prstGeom>
        </p:spPr>
      </p:pic>
      <p:pic>
        <p:nvPicPr>
          <p:cNvPr id="6" name="Bild 5" descr="Wiese+Loewenzahn.pn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0" y="4779615"/>
            <a:ext cx="3396386" cy="2078385"/>
          </a:xfrm>
          <a:prstGeom prst="rect">
            <a:avLst/>
          </a:prstGeom>
        </p:spPr>
      </p:pic>
    </p:spTree>
    <p:extLst>
      <p:ext uri="{BB962C8B-B14F-4D97-AF65-F5344CB8AC3E}">
        <p14:creationId xmlns:p14="http://schemas.microsoft.com/office/powerpoint/2010/main" val="98132766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a:xfrm>
            <a:off x="2147840" y="274638"/>
            <a:ext cx="6785848" cy="1143000"/>
          </a:xfrm>
        </p:spPr>
        <p:txBody>
          <a:bodyPr/>
          <a:lstStyle/>
          <a:p>
            <a:r>
              <a:rPr lang="de-DE" dirty="0" smtClean="0"/>
              <a:t>Ablauf</a:t>
            </a:r>
            <a:endParaRPr lang="de-DE" dirty="0"/>
          </a:p>
        </p:txBody>
      </p:sp>
      <p:sp>
        <p:nvSpPr>
          <p:cNvPr id="3" name="Inhaltsplatzhalter 2"/>
          <p:cNvSpPr>
            <a:spLocks noGrp="1"/>
          </p:cNvSpPr>
          <p:nvPr>
            <p:ph idx="1"/>
          </p:nvPr>
        </p:nvSpPr>
        <p:spPr>
          <a:xfrm>
            <a:off x="2147840" y="1447800"/>
            <a:ext cx="6785847" cy="4800600"/>
          </a:xfrm>
        </p:spPr>
        <p:txBody>
          <a:bodyPr/>
          <a:lstStyle/>
          <a:p>
            <a:r>
              <a:rPr lang="de-DE" dirty="0" smtClean="0"/>
              <a:t>Inhaltliche Einführung zum Thema „Gut Wirtschaften“</a:t>
            </a:r>
          </a:p>
          <a:p>
            <a:r>
              <a:rPr lang="de-DE" dirty="0" smtClean="0"/>
              <a:t>Rückfragen – Einschätzungen – Diskussion</a:t>
            </a:r>
          </a:p>
          <a:p>
            <a:r>
              <a:rPr lang="de-DE" dirty="0" smtClean="0"/>
              <a:t>Austausch: Das machen wir! Das haben wir geplant!</a:t>
            </a:r>
            <a:endParaRPr lang="de-DE" dirty="0"/>
          </a:p>
        </p:txBody>
      </p:sp>
      <p:pic>
        <p:nvPicPr>
          <p:cNvPr id="5" name="Bild 4" descr="Ecke_Gut-wirtschaften+Schriftzug.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5268448"/>
            <a:ext cx="9144000" cy="1589551"/>
          </a:xfrm>
          <a:prstGeom prst="rect">
            <a:avLst/>
          </a:prstGeom>
        </p:spPr>
      </p:pic>
      <p:pic>
        <p:nvPicPr>
          <p:cNvPr id="6" name="Bild 5" descr="Button_Gut-wirtschaften_01.pn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203809" y="274638"/>
            <a:ext cx="1752894" cy="1784686"/>
          </a:xfrm>
          <a:prstGeom prst="rect">
            <a:avLst/>
          </a:prstGeom>
        </p:spPr>
      </p:pic>
    </p:spTree>
    <p:extLst>
      <p:ext uri="{BB962C8B-B14F-4D97-AF65-F5344CB8AC3E}">
        <p14:creationId xmlns:p14="http://schemas.microsoft.com/office/powerpoint/2010/main" val="3446757897"/>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2226229" y="517437"/>
            <a:ext cx="5988869" cy="5663089"/>
          </a:xfrm>
          <a:prstGeom prst="rect">
            <a:avLst/>
          </a:prstGeom>
          <a:noFill/>
        </p:spPr>
        <p:txBody>
          <a:bodyPr wrap="square" rtlCol="0">
            <a:spAutoFit/>
          </a:bodyPr>
          <a:lstStyle/>
          <a:p>
            <a:r>
              <a:rPr lang="de-DE" sz="2800" dirty="0" smtClean="0"/>
              <a:t>„Keine Gesellschaft, so technologisch fortgeschritten sie auch sein mag, kann ohne ein moralisches Fundament funktionieren, ohne eine Überzeugung, die unabhängig ist von Gelegenheiten, Umständen oder erwarteten Vorteilen. Der Sinn der Moral besteht nicht darin, die Gesellschaft am Laufen zu halten, sie ist schlicht deshalb notwendig, weil erst sie den Menschen zu einem Menschen macht.“</a:t>
            </a:r>
          </a:p>
          <a:p>
            <a:endParaRPr lang="de-DE" dirty="0"/>
          </a:p>
          <a:p>
            <a:r>
              <a:rPr lang="de-DE" dirty="0"/>
              <a:t>Jan </a:t>
            </a:r>
            <a:r>
              <a:rPr lang="de-DE" dirty="0" smtClean="0"/>
              <a:t>Patočka (1907 – 1977), Über die Pflicht zum Widerstand gegen Ungerechtigkeit</a:t>
            </a:r>
            <a:endParaRPr lang="de-DE" dirty="0"/>
          </a:p>
        </p:txBody>
      </p:sp>
    </p:spTree>
    <p:extLst>
      <p:ext uri="{BB962C8B-B14F-4D97-AF65-F5344CB8AC3E}">
        <p14:creationId xmlns:p14="http://schemas.microsoft.com/office/powerpoint/2010/main" val="1814686327"/>
      </p:ext>
    </p:extLst>
  </p:cSld>
  <p:clrMapOvr>
    <a:masterClrMapping/>
  </p:clrMapOvr>
  <p:transition spd="slow">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a:xfrm>
            <a:off x="533042" y="-8799"/>
            <a:ext cx="8400646" cy="1143000"/>
          </a:xfrm>
        </p:spPr>
        <p:txBody>
          <a:bodyPr/>
          <a:lstStyle/>
          <a:p>
            <a:pPr algn="ctr"/>
            <a:r>
              <a:rPr lang="de-DE" dirty="0" smtClean="0"/>
              <a:t>Gut Wirtschaften </a:t>
            </a:r>
            <a:endParaRPr lang="de-DE" dirty="0"/>
          </a:p>
        </p:txBody>
      </p:sp>
      <p:sp>
        <p:nvSpPr>
          <p:cNvPr id="3" name="Inhaltsplatzhalter 2"/>
          <p:cNvSpPr>
            <a:spLocks noGrp="1"/>
          </p:cNvSpPr>
          <p:nvPr>
            <p:ph idx="1"/>
          </p:nvPr>
        </p:nvSpPr>
        <p:spPr>
          <a:xfrm>
            <a:off x="533042" y="1134201"/>
            <a:ext cx="8400646" cy="4800600"/>
          </a:xfrm>
        </p:spPr>
        <p:txBody>
          <a:bodyPr/>
          <a:lstStyle/>
          <a:p>
            <a:pPr marL="596646" indent="-514350">
              <a:buFont typeface="+mj-lt"/>
              <a:buAutoNum type="arabicPeriod"/>
            </a:pPr>
            <a:r>
              <a:rPr lang="de-DE" b="1" dirty="0"/>
              <a:t>Das Thema „Gut Wirtschaften“ trifft auf eine aktuelle öffentliche Diskussionslage</a:t>
            </a:r>
            <a:r>
              <a:rPr lang="de-DE" dirty="0"/>
              <a:t> und Debatte, in die wir uns als KAB einmischen müssen</a:t>
            </a:r>
            <a:r>
              <a:rPr lang="de-DE" dirty="0" smtClean="0"/>
              <a:t>.</a:t>
            </a:r>
          </a:p>
          <a:p>
            <a:pPr marL="946404" lvl="2" indent="-342900"/>
            <a:r>
              <a:rPr lang="de-DE" dirty="0" smtClean="0"/>
              <a:t>Papst Franziskus, die Tradition der Soziallehre der Kirche und die biblische Botschaft</a:t>
            </a:r>
          </a:p>
          <a:p>
            <a:pPr marL="946404" lvl="2" indent="-342900"/>
            <a:r>
              <a:rPr lang="de-DE" dirty="0" smtClean="0"/>
              <a:t>Grundsätzliche Auseinandersetzungen zur Zukunft der Wirtschaft – überall wird nach Alternativen gesucht</a:t>
            </a:r>
          </a:p>
          <a:p>
            <a:pPr marL="946404" lvl="2" indent="-342900"/>
            <a:r>
              <a:rPr lang="de-DE" dirty="0" smtClean="0"/>
              <a:t>Die Tradition der KAB</a:t>
            </a:r>
          </a:p>
          <a:p>
            <a:pPr marL="603504" lvl="2" indent="0">
              <a:buNone/>
            </a:pPr>
            <a:r>
              <a:rPr lang="de-DE" dirty="0" smtClean="0"/>
              <a:t>. </a:t>
            </a:r>
            <a:endParaRPr lang="de-DE" dirty="0"/>
          </a:p>
        </p:txBody>
      </p:sp>
      <p:pic>
        <p:nvPicPr>
          <p:cNvPr id="5" name="Bild 4" descr="Ecke_Gut-wirtschaften+Schriftzug.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5268448"/>
            <a:ext cx="9144000" cy="1589551"/>
          </a:xfrm>
          <a:prstGeom prst="rect">
            <a:avLst/>
          </a:prstGeom>
        </p:spPr>
      </p:pic>
    </p:spTree>
    <p:extLst>
      <p:ext uri="{BB962C8B-B14F-4D97-AF65-F5344CB8AC3E}">
        <p14:creationId xmlns:p14="http://schemas.microsoft.com/office/powerpoint/2010/main" val="1454628667"/>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left)">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a:xfrm>
            <a:off x="533042" y="133519"/>
            <a:ext cx="8400646" cy="1143000"/>
          </a:xfrm>
        </p:spPr>
        <p:txBody>
          <a:bodyPr/>
          <a:lstStyle/>
          <a:p>
            <a:pPr algn="ctr"/>
            <a:r>
              <a:rPr lang="de-DE" dirty="0" smtClean="0"/>
              <a:t>Gut Wirtschaften </a:t>
            </a:r>
            <a:endParaRPr lang="de-DE" dirty="0"/>
          </a:p>
        </p:txBody>
      </p:sp>
      <p:sp>
        <p:nvSpPr>
          <p:cNvPr id="3" name="Inhaltsplatzhalter 2"/>
          <p:cNvSpPr>
            <a:spLocks noGrp="1"/>
          </p:cNvSpPr>
          <p:nvPr>
            <p:ph idx="1"/>
          </p:nvPr>
        </p:nvSpPr>
        <p:spPr>
          <a:xfrm>
            <a:off x="533042" y="1149882"/>
            <a:ext cx="8400646" cy="4800600"/>
          </a:xfrm>
        </p:spPr>
        <p:txBody>
          <a:bodyPr/>
          <a:lstStyle/>
          <a:p>
            <a:pPr marL="596646" indent="-514350">
              <a:buFont typeface="+mj-lt"/>
              <a:buAutoNum type="arabicPeriod" startAt="2"/>
            </a:pPr>
            <a:r>
              <a:rPr lang="de-DE" b="1" dirty="0"/>
              <a:t>Das Thema „Gut Wirtschaften“ muss im Kontext der Ökonomisierung aller Lebensbereiche thematisiert werden.</a:t>
            </a:r>
            <a:r>
              <a:rPr lang="de-DE" dirty="0"/>
              <a:t> </a:t>
            </a:r>
            <a:r>
              <a:rPr lang="de-DE" dirty="0" smtClean="0"/>
              <a:t>Beispiele dafür sind:</a:t>
            </a:r>
          </a:p>
          <a:p>
            <a:pPr lvl="2"/>
            <a:r>
              <a:rPr lang="de-DE" dirty="0" smtClean="0"/>
              <a:t>Vergleich Tagesschau vor 20 Jahren und heute</a:t>
            </a:r>
          </a:p>
          <a:p>
            <a:pPr lvl="2"/>
            <a:r>
              <a:rPr lang="de-DE" dirty="0" smtClean="0"/>
              <a:t>Ökonomische Berechnungen zur monetären Effizienz von Menschen mit Migrationshintergrund</a:t>
            </a:r>
          </a:p>
          <a:p>
            <a:pPr lvl="2"/>
            <a:r>
              <a:rPr lang="de-DE" dirty="0" smtClean="0"/>
              <a:t>Eine Ehe bringt einen Mehrwert für jeden von 70.000 Engl. Pfund!</a:t>
            </a:r>
            <a:endParaRPr lang="de-DE" dirty="0"/>
          </a:p>
        </p:txBody>
      </p:sp>
      <p:pic>
        <p:nvPicPr>
          <p:cNvPr id="5" name="Bild 4" descr="Ecke_Gut-wirtschaften+Schriftzug.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5268448"/>
            <a:ext cx="9144000" cy="1589551"/>
          </a:xfrm>
          <a:prstGeom prst="rect">
            <a:avLst/>
          </a:prstGeom>
        </p:spPr>
      </p:pic>
    </p:spTree>
    <p:extLst>
      <p:ext uri="{BB962C8B-B14F-4D97-AF65-F5344CB8AC3E}">
        <p14:creationId xmlns:p14="http://schemas.microsoft.com/office/powerpoint/2010/main" val="1380154117"/>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a:xfrm>
            <a:off x="533042" y="133519"/>
            <a:ext cx="8400646" cy="1143000"/>
          </a:xfrm>
        </p:spPr>
        <p:txBody>
          <a:bodyPr/>
          <a:lstStyle/>
          <a:p>
            <a:pPr algn="ctr"/>
            <a:r>
              <a:rPr lang="de-DE" dirty="0" smtClean="0"/>
              <a:t>Gut Wirtschaften </a:t>
            </a:r>
            <a:endParaRPr lang="de-DE" dirty="0"/>
          </a:p>
        </p:txBody>
      </p:sp>
      <p:sp>
        <p:nvSpPr>
          <p:cNvPr id="3" name="Inhaltsplatzhalter 2"/>
          <p:cNvSpPr>
            <a:spLocks noGrp="1"/>
          </p:cNvSpPr>
          <p:nvPr>
            <p:ph idx="1"/>
          </p:nvPr>
        </p:nvSpPr>
        <p:spPr>
          <a:xfrm>
            <a:off x="533042" y="1510520"/>
            <a:ext cx="8400646" cy="4800600"/>
          </a:xfrm>
        </p:spPr>
        <p:txBody>
          <a:bodyPr/>
          <a:lstStyle/>
          <a:p>
            <a:pPr marL="82296" indent="0">
              <a:buNone/>
            </a:pPr>
            <a:r>
              <a:rPr lang="de-DE" dirty="0" smtClean="0"/>
              <a:t>Bei dem Thema „Gut Wirtschaften“ geht es also nicht nur um eine Reflexion und Veränderung der </a:t>
            </a:r>
            <a:r>
              <a:rPr lang="de-DE" b="1" i="1" dirty="0" smtClean="0"/>
              <a:t>Wirtschaft</a:t>
            </a:r>
            <a:r>
              <a:rPr lang="de-DE" dirty="0" smtClean="0"/>
              <a:t>, sondern um eine umfassende, solidarisch und gerecht zu verändernde Rahmenordnung des menschlichen und sozialen Lebens </a:t>
            </a:r>
            <a:r>
              <a:rPr lang="de-DE" b="1" i="1" dirty="0" smtClean="0"/>
              <a:t>insgesamt</a:t>
            </a:r>
            <a:r>
              <a:rPr lang="de-DE" dirty="0" smtClean="0"/>
              <a:t>!</a:t>
            </a:r>
            <a:endParaRPr lang="de-DE" dirty="0"/>
          </a:p>
        </p:txBody>
      </p:sp>
      <p:pic>
        <p:nvPicPr>
          <p:cNvPr id="5" name="Bild 4" descr="Ecke_Gut-wirtschaften+Schriftzug.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5268448"/>
            <a:ext cx="9144000" cy="1589551"/>
          </a:xfrm>
          <a:prstGeom prst="rect">
            <a:avLst/>
          </a:prstGeom>
        </p:spPr>
      </p:pic>
    </p:spTree>
    <p:extLst>
      <p:ext uri="{BB962C8B-B14F-4D97-AF65-F5344CB8AC3E}">
        <p14:creationId xmlns:p14="http://schemas.microsoft.com/office/powerpoint/2010/main" val="3121891868"/>
      </p:ext>
    </p:extLst>
  </p:cSld>
  <p:clrMapOvr>
    <a:masterClrMapping/>
  </p:clrMapOvr>
  <p:transition spd="slow">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a:xfrm>
            <a:off x="533042" y="274638"/>
            <a:ext cx="8400646" cy="1143000"/>
          </a:xfrm>
        </p:spPr>
        <p:txBody>
          <a:bodyPr/>
          <a:lstStyle/>
          <a:p>
            <a:pPr algn="ctr"/>
            <a:r>
              <a:rPr lang="de-DE" dirty="0" smtClean="0"/>
              <a:t>Gut Wirtschaften </a:t>
            </a:r>
            <a:endParaRPr lang="de-DE" dirty="0"/>
          </a:p>
        </p:txBody>
      </p:sp>
      <p:sp>
        <p:nvSpPr>
          <p:cNvPr id="3" name="Inhaltsplatzhalter 2"/>
          <p:cNvSpPr>
            <a:spLocks noGrp="1"/>
          </p:cNvSpPr>
          <p:nvPr>
            <p:ph idx="1"/>
          </p:nvPr>
        </p:nvSpPr>
        <p:spPr>
          <a:xfrm>
            <a:off x="533042" y="1447800"/>
            <a:ext cx="8400646" cy="4800600"/>
          </a:xfrm>
        </p:spPr>
        <p:txBody>
          <a:bodyPr>
            <a:normAutofit/>
          </a:bodyPr>
          <a:lstStyle/>
          <a:p>
            <a:pPr marL="596646" indent="-514350">
              <a:buFont typeface="+mj-lt"/>
              <a:buAutoNum type="arabicPeriod" startAt="3"/>
            </a:pPr>
            <a:r>
              <a:rPr lang="de-DE" sz="2400" b="1" dirty="0"/>
              <a:t>Das Thema „Gut Wirtschaften“ ist ein zu tiefst moralisches Thema. </a:t>
            </a:r>
            <a:r>
              <a:rPr lang="de-DE" sz="2400" dirty="0"/>
              <a:t>Moral, also Handlungsregeln, die für eine Gesellschaft, soziale Gruppen oder Individuen handlungsleitend sind, wird </a:t>
            </a:r>
            <a:r>
              <a:rPr lang="de-DE" sz="2400" dirty="0" smtClean="0"/>
              <a:t>derzeit </a:t>
            </a:r>
            <a:r>
              <a:rPr lang="de-DE" sz="2400" dirty="0"/>
              <a:t>im Feuer der ökonomischen Verwertung und Effektivierung „verbrannt“. Eine moralische Sichtweise </a:t>
            </a:r>
            <a:r>
              <a:rPr lang="de-DE" sz="2400" i="1" dirty="0"/>
              <a:t>auf</a:t>
            </a:r>
            <a:r>
              <a:rPr lang="de-DE" sz="2400" dirty="0"/>
              <a:t> die Wirtschaft nimmt ihren Ausgangspunkt aus biblischer und christlicher Sicht </a:t>
            </a:r>
            <a:r>
              <a:rPr lang="de-DE" sz="2400" dirty="0" smtClean="0"/>
              <a:t>von </a:t>
            </a:r>
            <a:r>
              <a:rPr lang="de-DE" sz="2400" dirty="0"/>
              <a:t>den Ausgegrenzten und </a:t>
            </a:r>
            <a:r>
              <a:rPr lang="de-DE" sz="2400" dirty="0" smtClean="0"/>
              <a:t>Opfern </a:t>
            </a:r>
            <a:r>
              <a:rPr lang="de-DE" sz="2400" dirty="0"/>
              <a:t>her, deren Leben und Arbeiten ausgebeutet </a:t>
            </a:r>
            <a:r>
              <a:rPr lang="de-DE" sz="2400" dirty="0" smtClean="0"/>
              <a:t>wird. </a:t>
            </a:r>
            <a:endParaRPr lang="de-DE" sz="2400" dirty="0"/>
          </a:p>
        </p:txBody>
      </p:sp>
      <p:pic>
        <p:nvPicPr>
          <p:cNvPr id="5" name="Bild 4" descr="Ecke_Gut-wirtschaften+Schriftzug.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5268448"/>
            <a:ext cx="9144000" cy="1589551"/>
          </a:xfrm>
          <a:prstGeom prst="rect">
            <a:avLst/>
          </a:prstGeom>
        </p:spPr>
      </p:pic>
    </p:spTree>
    <p:extLst>
      <p:ext uri="{BB962C8B-B14F-4D97-AF65-F5344CB8AC3E}">
        <p14:creationId xmlns:p14="http://schemas.microsoft.com/office/powerpoint/2010/main" val="262716626"/>
      </p:ext>
    </p:extLst>
  </p:cSld>
  <p:clrMapOvr>
    <a:masterClrMapping/>
  </p:clrMapOvr>
  <p:transition spd="slow">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a:xfrm>
            <a:off x="533042" y="274638"/>
            <a:ext cx="8400646" cy="1143000"/>
          </a:xfrm>
        </p:spPr>
        <p:txBody>
          <a:bodyPr/>
          <a:lstStyle/>
          <a:p>
            <a:pPr algn="ctr"/>
            <a:r>
              <a:rPr lang="de-DE" dirty="0" smtClean="0"/>
              <a:t>Gut Wirtschaften </a:t>
            </a:r>
            <a:endParaRPr lang="de-DE" dirty="0"/>
          </a:p>
        </p:txBody>
      </p:sp>
      <p:sp>
        <p:nvSpPr>
          <p:cNvPr id="3" name="Inhaltsplatzhalter 2"/>
          <p:cNvSpPr>
            <a:spLocks noGrp="1"/>
          </p:cNvSpPr>
          <p:nvPr>
            <p:ph idx="1"/>
          </p:nvPr>
        </p:nvSpPr>
        <p:spPr>
          <a:xfrm>
            <a:off x="188132" y="1447800"/>
            <a:ext cx="8745556" cy="4800600"/>
          </a:xfrm>
        </p:spPr>
        <p:txBody>
          <a:bodyPr>
            <a:normAutofit/>
          </a:bodyPr>
          <a:lstStyle/>
          <a:p>
            <a:pPr marL="539496" indent="-457200">
              <a:buFont typeface="+mj-lt"/>
              <a:buAutoNum type="arabicPeriod" startAt="4"/>
            </a:pPr>
            <a:r>
              <a:rPr lang="de-DE" sz="2400" b="1" dirty="0"/>
              <a:t>Das Thema „Gut Wirtschaften“ nimmt deshalb die normativen Aussagen der Soziallehre der Kirche auf und aktualisiert diese in den konkreten Auseinandersetzungen und Kämpfen für eine solidarische und gerechte Gesellschaft.</a:t>
            </a:r>
            <a:r>
              <a:rPr lang="de-DE" sz="2400" dirty="0"/>
              <a:t> </a:t>
            </a:r>
            <a:r>
              <a:rPr lang="de-DE" sz="2400" b="1" dirty="0"/>
              <a:t>Gut Wirtschaften ist </a:t>
            </a:r>
            <a:r>
              <a:rPr lang="de-DE" sz="2400" b="1" dirty="0" smtClean="0"/>
              <a:t>„Grundlage“ </a:t>
            </a:r>
            <a:r>
              <a:rPr lang="de-DE" sz="2400" b="1" dirty="0"/>
              <a:t>der Tätigkeitsgesellschaft</a:t>
            </a:r>
            <a:r>
              <a:rPr lang="de-DE" sz="2400" b="1" dirty="0" smtClean="0"/>
              <a:t>.</a:t>
            </a:r>
          </a:p>
          <a:p>
            <a:pPr marL="774954" lvl="2" indent="-171450"/>
            <a:r>
              <a:rPr lang="de-DE" sz="1600" dirty="0" smtClean="0"/>
              <a:t> </a:t>
            </a:r>
            <a:r>
              <a:rPr lang="de-DE" sz="2000" dirty="0" smtClean="0"/>
              <a:t>Ausbeutung der Schöpfung beenden.</a:t>
            </a:r>
          </a:p>
          <a:p>
            <a:pPr marL="774954" lvl="2" indent="-171450"/>
            <a:r>
              <a:rPr lang="de-DE" sz="2000" dirty="0" smtClean="0"/>
              <a:t>Der Mensch im Mittelpunkt, aber als Teil der Schöpfung.</a:t>
            </a:r>
          </a:p>
          <a:p>
            <a:pPr marL="774954" lvl="2" indent="-171450"/>
            <a:r>
              <a:rPr lang="de-DE" sz="2000" dirty="0" smtClean="0"/>
              <a:t>Mehr Kooperation.</a:t>
            </a:r>
          </a:p>
          <a:p>
            <a:pPr marL="774954" lvl="2" indent="-171450"/>
            <a:r>
              <a:rPr lang="de-DE" sz="2000" dirty="0" smtClean="0"/>
              <a:t>Wirtschaftsdemokratie.</a:t>
            </a:r>
            <a:endParaRPr lang="de-DE" sz="2000" dirty="0"/>
          </a:p>
        </p:txBody>
      </p:sp>
      <p:pic>
        <p:nvPicPr>
          <p:cNvPr id="5" name="Bild 4" descr="Ecke_Gut-wirtschaften+Schriftzug.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5268448"/>
            <a:ext cx="9144000" cy="1589551"/>
          </a:xfrm>
          <a:prstGeom prst="rect">
            <a:avLst/>
          </a:prstGeom>
        </p:spPr>
      </p:pic>
    </p:spTree>
    <p:extLst>
      <p:ext uri="{BB962C8B-B14F-4D97-AF65-F5344CB8AC3E}">
        <p14:creationId xmlns:p14="http://schemas.microsoft.com/office/powerpoint/2010/main" val="4206535984"/>
      </p:ext>
    </p:extLst>
  </p:cSld>
  <p:clrMapOvr>
    <a:masterClrMapping/>
  </p:clrMapOvr>
  <p:transition spd="slow">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a:xfrm>
            <a:off x="533042" y="274638"/>
            <a:ext cx="8400646" cy="1143000"/>
          </a:xfrm>
        </p:spPr>
        <p:txBody>
          <a:bodyPr>
            <a:normAutofit fontScale="90000"/>
          </a:bodyPr>
          <a:lstStyle/>
          <a:p>
            <a:pPr algn="ctr"/>
            <a:r>
              <a:rPr lang="de-DE" dirty="0" smtClean="0"/>
              <a:t>Gut Wirtschaften: </a:t>
            </a:r>
            <a:br>
              <a:rPr lang="de-DE" dirty="0" smtClean="0"/>
            </a:br>
            <a:r>
              <a:rPr lang="de-DE" dirty="0" smtClean="0"/>
              <a:t>Ausbeutung der Schöpfung beenden </a:t>
            </a:r>
            <a:endParaRPr lang="de-DE" dirty="0"/>
          </a:p>
        </p:txBody>
      </p:sp>
      <p:sp>
        <p:nvSpPr>
          <p:cNvPr id="3" name="Inhaltsplatzhalter 2"/>
          <p:cNvSpPr>
            <a:spLocks noGrp="1"/>
          </p:cNvSpPr>
          <p:nvPr>
            <p:ph idx="1"/>
          </p:nvPr>
        </p:nvSpPr>
        <p:spPr>
          <a:xfrm>
            <a:off x="533042" y="1918197"/>
            <a:ext cx="8400646" cy="4800600"/>
          </a:xfrm>
        </p:spPr>
        <p:txBody>
          <a:bodyPr>
            <a:normAutofit/>
          </a:bodyPr>
          <a:lstStyle/>
          <a:p>
            <a:r>
              <a:rPr lang="de-DE" sz="2400" dirty="0" smtClean="0"/>
              <a:t>Wir haben kein Knappheitsproblem, sondern ein Verteilungsproblem, welche politisch (fehlende effektive Umverteilungspolitik) verursacht und beseitigt werden muss.</a:t>
            </a:r>
          </a:p>
          <a:p>
            <a:r>
              <a:rPr lang="de-DE" sz="2400" dirty="0" smtClean="0"/>
              <a:t>Die Übernutzung der natürlichen Ressourcen fordert eine andere, gute Wirtschaft (jenseits der vorherrschenden Wachstumsideologie).</a:t>
            </a:r>
          </a:p>
          <a:p>
            <a:r>
              <a:rPr lang="de-DE" sz="2400" dirty="0" smtClean="0"/>
              <a:t>Fortschritte bei der Nachhaltigkeit werden durch „Rebound-Effekte“ wieder aufgefressen.</a:t>
            </a:r>
            <a:endParaRPr lang="de-DE" sz="2400" dirty="0"/>
          </a:p>
        </p:txBody>
      </p:sp>
      <p:pic>
        <p:nvPicPr>
          <p:cNvPr id="5" name="Bild 4" descr="Ecke_Gut-wirtschaften+Schriftzug.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5268448"/>
            <a:ext cx="9144000" cy="1589551"/>
          </a:xfrm>
          <a:prstGeom prst="rect">
            <a:avLst/>
          </a:prstGeom>
        </p:spPr>
      </p:pic>
    </p:spTree>
    <p:extLst>
      <p:ext uri="{BB962C8B-B14F-4D97-AF65-F5344CB8AC3E}">
        <p14:creationId xmlns:p14="http://schemas.microsoft.com/office/powerpoint/2010/main" val="2914310399"/>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yad">
  <a:themeElements>
    <a:clrScheme name="Benutzerdefiniert 2">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26768A"/>
      </a:accent6>
      <a:hlink>
        <a:srgbClr val="8DC765"/>
      </a:hlink>
      <a:folHlink>
        <a:srgbClr val="AA8A14"/>
      </a:folHlink>
    </a:clrScheme>
    <a:fontScheme name="Nyad">
      <a:majorFont>
        <a:latin typeface="Gill Sans MT"/>
        <a:ea typeface=""/>
        <a:cs typeface=""/>
        <a:font script="Grek" typeface="Corbel"/>
        <a:font script="Cyrl" typeface="Corbel"/>
        <a:font script="Jpan" typeface="ＭＳ ゴシック"/>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ＭＳ ゴシック"/>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Nyad">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1060</Words>
  <Application>Microsoft Office PowerPoint</Application>
  <PresentationFormat>Bildschirmpräsentation (4:3)</PresentationFormat>
  <Paragraphs>80</Paragraphs>
  <Slides>17</Slides>
  <Notes>17</Notes>
  <HiddenSlides>0</HiddenSlides>
  <MMClips>0</MMClips>
  <ScaleCrop>false</ScaleCrop>
  <HeadingPairs>
    <vt:vector size="4" baseType="variant">
      <vt:variant>
        <vt:lpstr>Design</vt:lpstr>
      </vt:variant>
      <vt:variant>
        <vt:i4>1</vt:i4>
      </vt:variant>
      <vt:variant>
        <vt:lpstr>Folientitel</vt:lpstr>
      </vt:variant>
      <vt:variant>
        <vt:i4>17</vt:i4>
      </vt:variant>
    </vt:vector>
  </HeadingPairs>
  <TitlesOfParts>
    <vt:vector size="18" baseType="lpstr">
      <vt:lpstr>Nyad</vt:lpstr>
      <vt:lpstr>Zeitdiagnose  „Gut Wirtschaften“</vt:lpstr>
      <vt:lpstr>Ablauf</vt:lpstr>
      <vt:lpstr>PowerPoint-Präsentation</vt:lpstr>
      <vt:lpstr>Gut Wirtschaften </vt:lpstr>
      <vt:lpstr>Gut Wirtschaften </vt:lpstr>
      <vt:lpstr>Gut Wirtschaften </vt:lpstr>
      <vt:lpstr>Gut Wirtschaften </vt:lpstr>
      <vt:lpstr>Gut Wirtschaften </vt:lpstr>
      <vt:lpstr>Gut Wirtschaften:  Ausbeutung der Schöpfung beenden </vt:lpstr>
      <vt:lpstr>Gut Wirtschaften:  Im Mittelpunkt der Mensch und seine Würde</vt:lpstr>
      <vt:lpstr>PowerPoint-Präsentation</vt:lpstr>
      <vt:lpstr>Gut Wirtschaften:  Der Mensch als Teil der Schöpfung</vt:lpstr>
      <vt:lpstr>Gut Wirtschaften:  Wirtschaftsdemokratie und Primat der Politik</vt:lpstr>
      <vt:lpstr>Gut Wirtschaften </vt:lpstr>
      <vt:lpstr>Gut Wirtschaften </vt:lpstr>
      <vt:lpstr>Zitat Papst Franziskus</vt:lpstr>
      <vt:lpstr>Zeitdiagnose  „Gut Wirtschaften“</vt:lpstr>
    </vt:vector>
  </TitlesOfParts>
  <Company>GSKAB e.V.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Zeitdiagnose  „Gut Wirtschaften“</dc:title>
  <dc:creator>Michael Schäfers</dc:creator>
  <cp:lastModifiedBy>Schaefers, Michael</cp:lastModifiedBy>
  <cp:revision>26</cp:revision>
  <cp:lastPrinted>2015-01-29T10:35:56Z</cp:lastPrinted>
  <dcterms:created xsi:type="dcterms:W3CDTF">2015-01-15T09:23:27Z</dcterms:created>
  <dcterms:modified xsi:type="dcterms:W3CDTF">2015-02-02T14:24:19Z</dcterms:modified>
</cp:coreProperties>
</file>